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78" r:id="rId2"/>
    <p:sldId id="256" r:id="rId3"/>
    <p:sldId id="257" r:id="rId4"/>
    <p:sldId id="258" r:id="rId5"/>
    <p:sldId id="259" r:id="rId6"/>
    <p:sldId id="261" r:id="rId7"/>
    <p:sldId id="260" r:id="rId8"/>
    <p:sldId id="273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6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9E9BBD-ADA5-4515-80CB-BBADD746CE99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33F5A0-FA58-435B-BA6A-08844CAEB217}">
      <dgm:prSet phldrT="[Text]" custT="1"/>
      <dgm:spPr/>
      <dgm:t>
        <a:bodyPr/>
        <a:lstStyle/>
        <a:p>
          <a:r>
            <a:rPr lang="en-US" sz="2000" b="1" dirty="0">
              <a:solidFill>
                <a:srgbClr val="C00000"/>
              </a:solidFill>
            </a:rPr>
            <a:t>Executive Functions</a:t>
          </a:r>
        </a:p>
      </dgm:t>
    </dgm:pt>
    <dgm:pt modelId="{CE82873D-AC53-4EB0-95A9-15E4113A72A0}" type="parTrans" cxnId="{6B12F9DB-158F-44D0-9CE0-ADE9CC4951A7}">
      <dgm:prSet/>
      <dgm:spPr/>
      <dgm:t>
        <a:bodyPr/>
        <a:lstStyle/>
        <a:p>
          <a:endParaRPr lang="en-US"/>
        </a:p>
      </dgm:t>
    </dgm:pt>
    <dgm:pt modelId="{68539517-6C9E-477D-AC9B-A26135E95722}" type="sibTrans" cxnId="{6B12F9DB-158F-44D0-9CE0-ADE9CC4951A7}">
      <dgm:prSet/>
      <dgm:spPr/>
      <dgm:t>
        <a:bodyPr/>
        <a:lstStyle/>
        <a:p>
          <a:endParaRPr lang="en-US"/>
        </a:p>
      </dgm:t>
    </dgm:pt>
    <dgm:pt modelId="{AA761077-4C3E-494A-A732-B0F0B853E465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Attention</a:t>
          </a:r>
        </a:p>
      </dgm:t>
    </dgm:pt>
    <dgm:pt modelId="{7D9806DA-B717-4598-A335-8AE86EF419F5}" type="parTrans" cxnId="{E8CDBA26-EF83-4719-BCC2-B100B563168E}">
      <dgm:prSet/>
      <dgm:spPr/>
      <dgm:t>
        <a:bodyPr/>
        <a:lstStyle/>
        <a:p>
          <a:endParaRPr lang="en-US"/>
        </a:p>
      </dgm:t>
    </dgm:pt>
    <dgm:pt modelId="{D157D0D2-0927-4661-9258-B0DE33175BFE}" type="sibTrans" cxnId="{E8CDBA26-EF83-4719-BCC2-B100B563168E}">
      <dgm:prSet/>
      <dgm:spPr/>
      <dgm:t>
        <a:bodyPr/>
        <a:lstStyle/>
        <a:p>
          <a:endParaRPr lang="en-US"/>
        </a:p>
      </dgm:t>
    </dgm:pt>
    <dgm:pt modelId="{49247D42-ECE4-4C2E-97F0-01785217DF61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Shift</a:t>
          </a:r>
        </a:p>
        <a:p>
          <a:r>
            <a:rPr lang="en-US" sz="1800" dirty="0">
              <a:solidFill>
                <a:schemeClr val="tx1"/>
              </a:solidFill>
            </a:rPr>
            <a:t>Transitions</a:t>
          </a:r>
        </a:p>
      </dgm:t>
    </dgm:pt>
    <dgm:pt modelId="{78E22B36-40F4-4164-AE3A-DC4B7FBF8F1B}" type="parTrans" cxnId="{D3956012-E9A6-45BA-BB2F-415428DAA151}">
      <dgm:prSet/>
      <dgm:spPr/>
      <dgm:t>
        <a:bodyPr/>
        <a:lstStyle/>
        <a:p>
          <a:endParaRPr lang="en-US"/>
        </a:p>
      </dgm:t>
    </dgm:pt>
    <dgm:pt modelId="{ABB35D46-A854-451D-AC82-67E9C4B8167C}" type="sibTrans" cxnId="{D3956012-E9A6-45BA-BB2F-415428DAA151}">
      <dgm:prSet/>
      <dgm:spPr/>
      <dgm:t>
        <a:bodyPr/>
        <a:lstStyle/>
        <a:p>
          <a:endParaRPr lang="en-US"/>
        </a:p>
      </dgm:t>
    </dgm:pt>
    <dgm:pt modelId="{005FFE23-6C9A-4CEC-80D7-9B3F652606D5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Plan</a:t>
          </a:r>
        </a:p>
        <a:p>
          <a:r>
            <a:rPr lang="en-US" sz="1800" dirty="0">
              <a:solidFill>
                <a:schemeClr val="tx1"/>
              </a:solidFill>
            </a:rPr>
            <a:t>Organize</a:t>
          </a:r>
        </a:p>
      </dgm:t>
    </dgm:pt>
    <dgm:pt modelId="{4AD0E6D7-FDC5-4B15-BE35-87025A30A656}" type="parTrans" cxnId="{BB70912D-5C34-4C4D-9E36-9E6830DBDBF7}">
      <dgm:prSet/>
      <dgm:spPr/>
      <dgm:t>
        <a:bodyPr/>
        <a:lstStyle/>
        <a:p>
          <a:endParaRPr lang="en-US"/>
        </a:p>
      </dgm:t>
    </dgm:pt>
    <dgm:pt modelId="{9E84760B-6249-4BF1-9066-F9AADD82E868}" type="sibTrans" cxnId="{BB70912D-5C34-4C4D-9E36-9E6830DBDBF7}">
      <dgm:prSet/>
      <dgm:spPr/>
      <dgm:t>
        <a:bodyPr/>
        <a:lstStyle/>
        <a:p>
          <a:endParaRPr lang="en-US"/>
        </a:p>
      </dgm:t>
    </dgm:pt>
    <dgm:pt modelId="{983541C2-B3E5-4BB8-BBCC-EB64EBADCF6A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Monitor</a:t>
          </a:r>
        </a:p>
        <a:p>
          <a:r>
            <a:rPr lang="en-US" sz="1800" dirty="0">
              <a:solidFill>
                <a:schemeClr val="tx1"/>
              </a:solidFill>
            </a:rPr>
            <a:t>Social skills</a:t>
          </a:r>
        </a:p>
      </dgm:t>
    </dgm:pt>
    <dgm:pt modelId="{C957EB26-4D53-47F6-AB45-9C8749CEACAC}" type="parTrans" cxnId="{6E24435B-8CFC-4848-BA14-3437F4B93552}">
      <dgm:prSet/>
      <dgm:spPr/>
      <dgm:t>
        <a:bodyPr/>
        <a:lstStyle/>
        <a:p>
          <a:endParaRPr lang="en-US"/>
        </a:p>
      </dgm:t>
    </dgm:pt>
    <dgm:pt modelId="{4031B3C0-54CB-43E2-86C1-9CBD6800953E}" type="sibTrans" cxnId="{6E24435B-8CFC-4848-BA14-3437F4B93552}">
      <dgm:prSet/>
      <dgm:spPr/>
      <dgm:t>
        <a:bodyPr/>
        <a:lstStyle/>
        <a:p>
          <a:endParaRPr lang="en-US"/>
        </a:p>
      </dgm:t>
    </dgm:pt>
    <dgm:pt modelId="{E5EC6685-4E71-40CB-8F2C-B1474CC96010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Emotion Regulation</a:t>
          </a:r>
        </a:p>
      </dgm:t>
    </dgm:pt>
    <dgm:pt modelId="{90128EB1-67EB-48CB-954A-D8DE7FE02BD5}" type="parTrans" cxnId="{4BAF095C-5624-44C9-8460-1D36DBE01D96}">
      <dgm:prSet/>
      <dgm:spPr/>
      <dgm:t>
        <a:bodyPr/>
        <a:lstStyle/>
        <a:p>
          <a:endParaRPr lang="en-US"/>
        </a:p>
      </dgm:t>
    </dgm:pt>
    <dgm:pt modelId="{01FB46D3-24AB-447B-9A05-6CE50933A73D}" type="sibTrans" cxnId="{4BAF095C-5624-44C9-8460-1D36DBE01D96}">
      <dgm:prSet/>
      <dgm:spPr/>
      <dgm:t>
        <a:bodyPr/>
        <a:lstStyle/>
        <a:p>
          <a:endParaRPr lang="en-US"/>
        </a:p>
      </dgm:t>
    </dgm:pt>
    <dgm:pt modelId="{923B8A82-E177-45DB-8E2A-0E7E374C2BB0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Inhibit</a:t>
          </a:r>
        </a:p>
        <a:p>
          <a:r>
            <a:rPr lang="en-US" sz="1800" dirty="0">
              <a:solidFill>
                <a:schemeClr val="tx1"/>
              </a:solidFill>
            </a:rPr>
            <a:t>Impulsivity</a:t>
          </a:r>
        </a:p>
      </dgm:t>
    </dgm:pt>
    <dgm:pt modelId="{AACE5A74-5D05-4F27-9510-F645A2BD940E}" type="parTrans" cxnId="{F54F1829-1570-4771-ACFF-E875EAD71F07}">
      <dgm:prSet/>
      <dgm:spPr/>
      <dgm:t>
        <a:bodyPr/>
        <a:lstStyle/>
        <a:p>
          <a:endParaRPr lang="en-US"/>
        </a:p>
      </dgm:t>
    </dgm:pt>
    <dgm:pt modelId="{A1D65B43-E4B5-4AB0-A4F7-C3F52123DB47}" type="sibTrans" cxnId="{F54F1829-1570-4771-ACFF-E875EAD71F07}">
      <dgm:prSet/>
      <dgm:spPr/>
      <dgm:t>
        <a:bodyPr/>
        <a:lstStyle/>
        <a:p>
          <a:endParaRPr lang="en-US"/>
        </a:p>
      </dgm:t>
    </dgm:pt>
    <dgm:pt modelId="{6196689D-3BB1-45D9-AFB8-11DD96D8A3A5}" type="pres">
      <dgm:prSet presAssocID="{EA9E9BBD-ADA5-4515-80CB-BBADD746CE9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70CBC62-7864-42BF-9B07-0A9AF71643F7}" type="pres">
      <dgm:prSet presAssocID="{F133F5A0-FA58-435B-BA6A-08844CAEB217}" presName="Parent" presStyleLbl="node0" presStyleIdx="0" presStyleCnt="1" custLinFactNeighborX="-75719" custLinFactNeighborY="568">
        <dgm:presLayoutVars>
          <dgm:chMax val="6"/>
          <dgm:chPref val="6"/>
        </dgm:presLayoutVars>
      </dgm:prSet>
      <dgm:spPr/>
    </dgm:pt>
    <dgm:pt modelId="{C31D880B-195F-4309-B329-C8A54FBD10C6}" type="pres">
      <dgm:prSet presAssocID="{AA761077-4C3E-494A-A732-B0F0B853E465}" presName="Accent1" presStyleCnt="0"/>
      <dgm:spPr/>
    </dgm:pt>
    <dgm:pt modelId="{58E9BD60-EDC8-4581-81FC-7741B477D1BF}" type="pres">
      <dgm:prSet presAssocID="{AA761077-4C3E-494A-A732-B0F0B853E465}" presName="Accent" presStyleLbl="bgShp" presStyleIdx="0" presStyleCnt="6"/>
      <dgm:spPr/>
    </dgm:pt>
    <dgm:pt modelId="{325DE87A-E187-4EDA-A576-7CBB08F9640D}" type="pres">
      <dgm:prSet presAssocID="{AA761077-4C3E-494A-A732-B0F0B853E465}" presName="Child1" presStyleLbl="node1" presStyleIdx="0" presStyleCnt="6" custLinFactNeighborX="-98173" custLinFactNeighborY="1335">
        <dgm:presLayoutVars>
          <dgm:chMax val="0"/>
          <dgm:chPref val="0"/>
          <dgm:bulletEnabled val="1"/>
        </dgm:presLayoutVars>
      </dgm:prSet>
      <dgm:spPr/>
    </dgm:pt>
    <dgm:pt modelId="{F2067FDE-48E2-42AC-9CCB-C672AF4ADDEA}" type="pres">
      <dgm:prSet presAssocID="{49247D42-ECE4-4C2E-97F0-01785217DF61}" presName="Accent2" presStyleCnt="0"/>
      <dgm:spPr/>
    </dgm:pt>
    <dgm:pt modelId="{AC7AC448-1B10-4442-B1D1-C8C4353BFA14}" type="pres">
      <dgm:prSet presAssocID="{49247D42-ECE4-4C2E-97F0-01785217DF61}" presName="Accent" presStyleLbl="bgShp" presStyleIdx="1" presStyleCnt="6"/>
      <dgm:spPr/>
    </dgm:pt>
    <dgm:pt modelId="{87700D82-3353-4966-8CAC-146884FC3A7D}" type="pres">
      <dgm:prSet presAssocID="{49247D42-ECE4-4C2E-97F0-01785217DF61}" presName="Child2" presStyleLbl="node1" presStyleIdx="1" presStyleCnt="6" custLinFactNeighborX="-70939" custLinFactNeighborY="-58409">
        <dgm:presLayoutVars>
          <dgm:chMax val="0"/>
          <dgm:chPref val="0"/>
          <dgm:bulletEnabled val="1"/>
        </dgm:presLayoutVars>
      </dgm:prSet>
      <dgm:spPr/>
    </dgm:pt>
    <dgm:pt modelId="{97C19A4C-34CF-4DD8-97C3-DD2BC7C1717B}" type="pres">
      <dgm:prSet presAssocID="{005FFE23-6C9A-4CEC-80D7-9B3F652606D5}" presName="Accent3" presStyleCnt="0"/>
      <dgm:spPr/>
    </dgm:pt>
    <dgm:pt modelId="{DEDD250A-707C-4863-B750-5CC90118F55A}" type="pres">
      <dgm:prSet presAssocID="{005FFE23-6C9A-4CEC-80D7-9B3F652606D5}" presName="Accent" presStyleLbl="bgShp" presStyleIdx="2" presStyleCnt="6"/>
      <dgm:spPr/>
    </dgm:pt>
    <dgm:pt modelId="{B74D77E5-7508-43EE-B3D1-618F3B43AE79}" type="pres">
      <dgm:prSet presAssocID="{005FFE23-6C9A-4CEC-80D7-9B3F652606D5}" presName="Child3" presStyleLbl="node1" presStyleIdx="2" presStyleCnt="6" custLinFactNeighborX="-40923" custLinFactNeighborY="57422">
        <dgm:presLayoutVars>
          <dgm:chMax val="0"/>
          <dgm:chPref val="0"/>
          <dgm:bulletEnabled val="1"/>
        </dgm:presLayoutVars>
      </dgm:prSet>
      <dgm:spPr/>
    </dgm:pt>
    <dgm:pt modelId="{F250371B-3C81-469E-8414-13CEB8B1A80C}" type="pres">
      <dgm:prSet presAssocID="{983541C2-B3E5-4BB8-BBCC-EB64EBADCF6A}" presName="Accent4" presStyleCnt="0"/>
      <dgm:spPr/>
    </dgm:pt>
    <dgm:pt modelId="{56122DD1-E517-4753-94E6-72D7122ACBF5}" type="pres">
      <dgm:prSet presAssocID="{983541C2-B3E5-4BB8-BBCC-EB64EBADCF6A}" presName="Accent" presStyleLbl="bgShp" presStyleIdx="3" presStyleCnt="6"/>
      <dgm:spPr/>
    </dgm:pt>
    <dgm:pt modelId="{8EA8CD49-B7E8-4B31-A84C-DA066FBDA27E}" type="pres">
      <dgm:prSet presAssocID="{983541C2-B3E5-4BB8-BBCC-EB64EBADCF6A}" presName="Child4" presStyleLbl="node1" presStyleIdx="3" presStyleCnt="6" custScaleX="116435" custLinFactNeighborX="-77888" custLinFactNeighborY="9207">
        <dgm:presLayoutVars>
          <dgm:chMax val="0"/>
          <dgm:chPref val="0"/>
          <dgm:bulletEnabled val="1"/>
        </dgm:presLayoutVars>
      </dgm:prSet>
      <dgm:spPr/>
    </dgm:pt>
    <dgm:pt modelId="{6AA75EF5-4129-4BBE-8004-1214B065F47A}" type="pres">
      <dgm:prSet presAssocID="{E5EC6685-4E71-40CB-8F2C-B1474CC96010}" presName="Accent5" presStyleCnt="0"/>
      <dgm:spPr/>
    </dgm:pt>
    <dgm:pt modelId="{BF50661A-84AE-40D8-ABB7-E1ADFB500D2B}" type="pres">
      <dgm:prSet presAssocID="{E5EC6685-4E71-40CB-8F2C-B1474CC96010}" presName="Accent" presStyleLbl="bgShp" presStyleIdx="4" presStyleCnt="6"/>
      <dgm:spPr/>
    </dgm:pt>
    <dgm:pt modelId="{B5198FB4-9503-473D-AE08-0BA1258FFAB7}" type="pres">
      <dgm:prSet presAssocID="{E5EC6685-4E71-40CB-8F2C-B1474CC96010}" presName="Child5" presStyleLbl="node1" presStyleIdx="4" presStyleCnt="6" custScaleX="115468" custLinFactX="-61510" custLinFactY="23270" custLinFactNeighborX="-100000" custLinFactNeighborY="100000">
        <dgm:presLayoutVars>
          <dgm:chMax val="0"/>
          <dgm:chPref val="0"/>
          <dgm:bulletEnabled val="1"/>
        </dgm:presLayoutVars>
      </dgm:prSet>
      <dgm:spPr/>
    </dgm:pt>
    <dgm:pt modelId="{79C3D4F2-B0EE-44D7-8020-7B895AFE8731}" type="pres">
      <dgm:prSet presAssocID="{923B8A82-E177-45DB-8E2A-0E7E374C2BB0}" presName="Accent6" presStyleCnt="0"/>
      <dgm:spPr/>
    </dgm:pt>
    <dgm:pt modelId="{59A3A56D-4313-4D98-9AAA-F30534359946}" type="pres">
      <dgm:prSet presAssocID="{923B8A82-E177-45DB-8E2A-0E7E374C2BB0}" presName="Accent" presStyleLbl="bgShp" presStyleIdx="5" presStyleCnt="6" custFlipVert="0" custScaleY="5047" custLinFactX="400000" custLinFactY="-100000" custLinFactNeighborX="404831" custLinFactNeighborY="-128342"/>
      <dgm:spPr/>
    </dgm:pt>
    <dgm:pt modelId="{BEF4D32A-88F6-4D7A-917A-485906AA15B8}" type="pres">
      <dgm:prSet presAssocID="{923B8A82-E177-45DB-8E2A-0E7E374C2BB0}" presName="Child6" presStyleLbl="node1" presStyleIdx="5" presStyleCnt="6" custLinFactX="-71749" custLinFactNeighborX="-100000" custLinFactNeighborY="-90301">
        <dgm:presLayoutVars>
          <dgm:chMax val="0"/>
          <dgm:chPref val="0"/>
          <dgm:bulletEnabled val="1"/>
        </dgm:presLayoutVars>
      </dgm:prSet>
      <dgm:spPr/>
    </dgm:pt>
  </dgm:ptLst>
  <dgm:cxnLst>
    <dgm:cxn modelId="{4BAF095C-5624-44C9-8460-1D36DBE01D96}" srcId="{F133F5A0-FA58-435B-BA6A-08844CAEB217}" destId="{E5EC6685-4E71-40CB-8F2C-B1474CC96010}" srcOrd="4" destOrd="0" parTransId="{90128EB1-67EB-48CB-954A-D8DE7FE02BD5}" sibTransId="{01FB46D3-24AB-447B-9A05-6CE50933A73D}"/>
    <dgm:cxn modelId="{82197459-61F1-4355-B798-A6F889876630}" type="presOf" srcId="{005FFE23-6C9A-4CEC-80D7-9B3F652606D5}" destId="{B74D77E5-7508-43EE-B3D1-618F3B43AE79}" srcOrd="0" destOrd="0" presId="urn:microsoft.com/office/officeart/2011/layout/HexagonRadial"/>
    <dgm:cxn modelId="{90B50CDE-6AF0-4938-951A-43607FEC84B0}" type="presOf" srcId="{E5EC6685-4E71-40CB-8F2C-B1474CC96010}" destId="{B5198FB4-9503-473D-AE08-0BA1258FFAB7}" srcOrd="0" destOrd="0" presId="urn:microsoft.com/office/officeart/2011/layout/HexagonRadial"/>
    <dgm:cxn modelId="{BB70912D-5C34-4C4D-9E36-9E6830DBDBF7}" srcId="{F133F5A0-FA58-435B-BA6A-08844CAEB217}" destId="{005FFE23-6C9A-4CEC-80D7-9B3F652606D5}" srcOrd="2" destOrd="0" parTransId="{4AD0E6D7-FDC5-4B15-BE35-87025A30A656}" sibTransId="{9E84760B-6249-4BF1-9066-F9AADD82E868}"/>
    <dgm:cxn modelId="{65561D9E-0FDF-48CE-94A6-96B98AB3FDA7}" type="presOf" srcId="{983541C2-B3E5-4BB8-BBCC-EB64EBADCF6A}" destId="{8EA8CD49-B7E8-4B31-A84C-DA066FBDA27E}" srcOrd="0" destOrd="0" presId="urn:microsoft.com/office/officeart/2011/layout/HexagonRadial"/>
    <dgm:cxn modelId="{6E24435B-8CFC-4848-BA14-3437F4B93552}" srcId="{F133F5A0-FA58-435B-BA6A-08844CAEB217}" destId="{983541C2-B3E5-4BB8-BBCC-EB64EBADCF6A}" srcOrd="3" destOrd="0" parTransId="{C957EB26-4D53-47F6-AB45-9C8749CEACAC}" sibTransId="{4031B3C0-54CB-43E2-86C1-9CBD6800953E}"/>
    <dgm:cxn modelId="{E8CDBA26-EF83-4719-BCC2-B100B563168E}" srcId="{F133F5A0-FA58-435B-BA6A-08844CAEB217}" destId="{AA761077-4C3E-494A-A732-B0F0B853E465}" srcOrd="0" destOrd="0" parTransId="{7D9806DA-B717-4598-A335-8AE86EF419F5}" sibTransId="{D157D0D2-0927-4661-9258-B0DE33175BFE}"/>
    <dgm:cxn modelId="{D242FBBF-93AE-4D5E-856C-C9358E2840C4}" type="presOf" srcId="{AA761077-4C3E-494A-A732-B0F0B853E465}" destId="{325DE87A-E187-4EDA-A576-7CBB08F9640D}" srcOrd="0" destOrd="0" presId="urn:microsoft.com/office/officeart/2011/layout/HexagonRadial"/>
    <dgm:cxn modelId="{99F72316-4026-497C-9022-D6E97A863BCA}" type="presOf" srcId="{EA9E9BBD-ADA5-4515-80CB-BBADD746CE99}" destId="{6196689D-3BB1-45D9-AFB8-11DD96D8A3A5}" srcOrd="0" destOrd="0" presId="urn:microsoft.com/office/officeart/2011/layout/HexagonRadial"/>
    <dgm:cxn modelId="{D3956012-E9A6-45BA-BB2F-415428DAA151}" srcId="{F133F5A0-FA58-435B-BA6A-08844CAEB217}" destId="{49247D42-ECE4-4C2E-97F0-01785217DF61}" srcOrd="1" destOrd="0" parTransId="{78E22B36-40F4-4164-AE3A-DC4B7FBF8F1B}" sibTransId="{ABB35D46-A854-451D-AC82-67E9C4B8167C}"/>
    <dgm:cxn modelId="{C50AB557-1945-4A39-9B57-480F44618C21}" type="presOf" srcId="{49247D42-ECE4-4C2E-97F0-01785217DF61}" destId="{87700D82-3353-4966-8CAC-146884FC3A7D}" srcOrd="0" destOrd="0" presId="urn:microsoft.com/office/officeart/2011/layout/HexagonRadial"/>
    <dgm:cxn modelId="{8E57BB83-62B4-4CFB-8459-C9FB3780E561}" type="presOf" srcId="{923B8A82-E177-45DB-8E2A-0E7E374C2BB0}" destId="{BEF4D32A-88F6-4D7A-917A-485906AA15B8}" srcOrd="0" destOrd="0" presId="urn:microsoft.com/office/officeart/2011/layout/HexagonRadial"/>
    <dgm:cxn modelId="{F54F1829-1570-4771-ACFF-E875EAD71F07}" srcId="{F133F5A0-FA58-435B-BA6A-08844CAEB217}" destId="{923B8A82-E177-45DB-8E2A-0E7E374C2BB0}" srcOrd="5" destOrd="0" parTransId="{AACE5A74-5D05-4F27-9510-F645A2BD940E}" sibTransId="{A1D65B43-E4B5-4AB0-A4F7-C3F52123DB47}"/>
    <dgm:cxn modelId="{6B12F9DB-158F-44D0-9CE0-ADE9CC4951A7}" srcId="{EA9E9BBD-ADA5-4515-80CB-BBADD746CE99}" destId="{F133F5A0-FA58-435B-BA6A-08844CAEB217}" srcOrd="0" destOrd="0" parTransId="{CE82873D-AC53-4EB0-95A9-15E4113A72A0}" sibTransId="{68539517-6C9E-477D-AC9B-A26135E95722}"/>
    <dgm:cxn modelId="{5D219005-518D-469A-A378-90AAB7C3BEFA}" type="presOf" srcId="{F133F5A0-FA58-435B-BA6A-08844CAEB217}" destId="{870CBC62-7864-42BF-9B07-0A9AF71643F7}" srcOrd="0" destOrd="0" presId="urn:microsoft.com/office/officeart/2011/layout/HexagonRadial"/>
    <dgm:cxn modelId="{EAEB750D-0C43-4BAA-85A9-B993564EDDD3}" type="presParOf" srcId="{6196689D-3BB1-45D9-AFB8-11DD96D8A3A5}" destId="{870CBC62-7864-42BF-9B07-0A9AF71643F7}" srcOrd="0" destOrd="0" presId="urn:microsoft.com/office/officeart/2011/layout/HexagonRadial"/>
    <dgm:cxn modelId="{3D9E4CF1-C4A4-4492-96CA-4982C19916B1}" type="presParOf" srcId="{6196689D-3BB1-45D9-AFB8-11DD96D8A3A5}" destId="{C31D880B-195F-4309-B329-C8A54FBD10C6}" srcOrd="1" destOrd="0" presId="urn:microsoft.com/office/officeart/2011/layout/HexagonRadial"/>
    <dgm:cxn modelId="{2CCD2477-3646-42F0-9C83-C3C6942EC609}" type="presParOf" srcId="{C31D880B-195F-4309-B329-C8A54FBD10C6}" destId="{58E9BD60-EDC8-4581-81FC-7741B477D1BF}" srcOrd="0" destOrd="0" presId="urn:microsoft.com/office/officeart/2011/layout/HexagonRadial"/>
    <dgm:cxn modelId="{7072EA31-2506-462A-AB0F-1AE73A37852B}" type="presParOf" srcId="{6196689D-3BB1-45D9-AFB8-11DD96D8A3A5}" destId="{325DE87A-E187-4EDA-A576-7CBB08F9640D}" srcOrd="2" destOrd="0" presId="urn:microsoft.com/office/officeart/2011/layout/HexagonRadial"/>
    <dgm:cxn modelId="{0843574C-2473-448A-944C-849B7FBD291F}" type="presParOf" srcId="{6196689D-3BB1-45D9-AFB8-11DD96D8A3A5}" destId="{F2067FDE-48E2-42AC-9CCB-C672AF4ADDEA}" srcOrd="3" destOrd="0" presId="urn:microsoft.com/office/officeart/2011/layout/HexagonRadial"/>
    <dgm:cxn modelId="{B8F36A3E-0B4F-44AB-8728-FF818C8020F6}" type="presParOf" srcId="{F2067FDE-48E2-42AC-9CCB-C672AF4ADDEA}" destId="{AC7AC448-1B10-4442-B1D1-C8C4353BFA14}" srcOrd="0" destOrd="0" presId="urn:microsoft.com/office/officeart/2011/layout/HexagonRadial"/>
    <dgm:cxn modelId="{59C40410-514A-4193-8677-94DC3883E11C}" type="presParOf" srcId="{6196689D-3BB1-45D9-AFB8-11DD96D8A3A5}" destId="{87700D82-3353-4966-8CAC-146884FC3A7D}" srcOrd="4" destOrd="0" presId="urn:microsoft.com/office/officeart/2011/layout/HexagonRadial"/>
    <dgm:cxn modelId="{2A9A866C-2A2E-4770-8E85-DB555F54F2B6}" type="presParOf" srcId="{6196689D-3BB1-45D9-AFB8-11DD96D8A3A5}" destId="{97C19A4C-34CF-4DD8-97C3-DD2BC7C1717B}" srcOrd="5" destOrd="0" presId="urn:microsoft.com/office/officeart/2011/layout/HexagonRadial"/>
    <dgm:cxn modelId="{38F1895F-6D9B-4698-841A-23E61BD4B570}" type="presParOf" srcId="{97C19A4C-34CF-4DD8-97C3-DD2BC7C1717B}" destId="{DEDD250A-707C-4863-B750-5CC90118F55A}" srcOrd="0" destOrd="0" presId="urn:microsoft.com/office/officeart/2011/layout/HexagonRadial"/>
    <dgm:cxn modelId="{25E66187-D506-49AF-828E-9AFAD7776DF8}" type="presParOf" srcId="{6196689D-3BB1-45D9-AFB8-11DD96D8A3A5}" destId="{B74D77E5-7508-43EE-B3D1-618F3B43AE79}" srcOrd="6" destOrd="0" presId="urn:microsoft.com/office/officeart/2011/layout/HexagonRadial"/>
    <dgm:cxn modelId="{5F5C0AA8-FBC3-4AF8-A5F3-481858B78FF3}" type="presParOf" srcId="{6196689D-3BB1-45D9-AFB8-11DD96D8A3A5}" destId="{F250371B-3C81-469E-8414-13CEB8B1A80C}" srcOrd="7" destOrd="0" presId="urn:microsoft.com/office/officeart/2011/layout/HexagonRadial"/>
    <dgm:cxn modelId="{B100FD7E-DA60-4624-9A2F-77A49088DB5C}" type="presParOf" srcId="{F250371B-3C81-469E-8414-13CEB8B1A80C}" destId="{56122DD1-E517-4753-94E6-72D7122ACBF5}" srcOrd="0" destOrd="0" presId="urn:microsoft.com/office/officeart/2011/layout/HexagonRadial"/>
    <dgm:cxn modelId="{A4931F1B-C18E-4FA8-8A47-D9B7A28ED728}" type="presParOf" srcId="{6196689D-3BB1-45D9-AFB8-11DD96D8A3A5}" destId="{8EA8CD49-B7E8-4B31-A84C-DA066FBDA27E}" srcOrd="8" destOrd="0" presId="urn:microsoft.com/office/officeart/2011/layout/HexagonRadial"/>
    <dgm:cxn modelId="{FD883498-BAC0-4CD2-B315-BCA06A40ABDC}" type="presParOf" srcId="{6196689D-3BB1-45D9-AFB8-11DD96D8A3A5}" destId="{6AA75EF5-4129-4BBE-8004-1214B065F47A}" srcOrd="9" destOrd="0" presId="urn:microsoft.com/office/officeart/2011/layout/HexagonRadial"/>
    <dgm:cxn modelId="{DFBA8141-9DAF-4F02-A686-4EFD094A2462}" type="presParOf" srcId="{6AA75EF5-4129-4BBE-8004-1214B065F47A}" destId="{BF50661A-84AE-40D8-ABB7-E1ADFB500D2B}" srcOrd="0" destOrd="0" presId="urn:microsoft.com/office/officeart/2011/layout/HexagonRadial"/>
    <dgm:cxn modelId="{9D59BFFB-6FA6-4634-B055-190255DCA535}" type="presParOf" srcId="{6196689D-3BB1-45D9-AFB8-11DD96D8A3A5}" destId="{B5198FB4-9503-473D-AE08-0BA1258FFAB7}" srcOrd="10" destOrd="0" presId="urn:microsoft.com/office/officeart/2011/layout/HexagonRadial"/>
    <dgm:cxn modelId="{8FD1D4E7-159E-47A8-A8B9-E8A4B133D17B}" type="presParOf" srcId="{6196689D-3BB1-45D9-AFB8-11DD96D8A3A5}" destId="{79C3D4F2-B0EE-44D7-8020-7B895AFE8731}" srcOrd="11" destOrd="0" presId="urn:microsoft.com/office/officeart/2011/layout/HexagonRadial"/>
    <dgm:cxn modelId="{F6BEB719-E4C2-4928-9B65-316C59A18A45}" type="presParOf" srcId="{79C3D4F2-B0EE-44D7-8020-7B895AFE8731}" destId="{59A3A56D-4313-4D98-9AAA-F30534359946}" srcOrd="0" destOrd="0" presId="urn:microsoft.com/office/officeart/2011/layout/HexagonRadial"/>
    <dgm:cxn modelId="{9D54D095-24D4-4E99-84F2-69A8F59E591F}" type="presParOf" srcId="{6196689D-3BB1-45D9-AFB8-11DD96D8A3A5}" destId="{BEF4D32A-88F6-4D7A-917A-485906AA15B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CBC62-7864-42BF-9B07-0A9AF71643F7}">
      <dsp:nvSpPr>
        <dsp:cNvPr id="0" name=""/>
        <dsp:cNvSpPr/>
      </dsp:nvSpPr>
      <dsp:spPr>
        <a:xfrm>
          <a:off x="2680441" y="2206228"/>
          <a:ext cx="2786808" cy="241070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rgbClr val="C00000"/>
              </a:solidFill>
            </a:rPr>
            <a:t>Executive Functions</a:t>
          </a:r>
        </a:p>
      </dsp:txBody>
      <dsp:txXfrm>
        <a:off x="3142254" y="2605715"/>
        <a:ext cx="1863182" cy="1611728"/>
      </dsp:txXfrm>
    </dsp:sp>
    <dsp:sp modelId="{AC7AC448-1B10-4442-B1D1-C8C4353BFA14}">
      <dsp:nvSpPr>
        <dsp:cNvPr id="0" name=""/>
        <dsp:cNvSpPr/>
      </dsp:nvSpPr>
      <dsp:spPr>
        <a:xfrm>
          <a:off x="6535663" y="1039177"/>
          <a:ext cx="1051454" cy="90596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5DE87A-E187-4EDA-A576-7CBB08F9640D}">
      <dsp:nvSpPr>
        <dsp:cNvPr id="0" name=""/>
        <dsp:cNvSpPr/>
      </dsp:nvSpPr>
      <dsp:spPr>
        <a:xfrm>
          <a:off x="2805245" y="26375"/>
          <a:ext cx="2283769" cy="197572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</a:rPr>
            <a:t>Attention</a:t>
          </a:r>
        </a:p>
      </dsp:txBody>
      <dsp:txXfrm>
        <a:off x="3183714" y="353796"/>
        <a:ext cx="1526831" cy="1320887"/>
      </dsp:txXfrm>
    </dsp:sp>
    <dsp:sp modelId="{DEDD250A-707C-4863-B750-5CC90118F55A}">
      <dsp:nvSpPr>
        <dsp:cNvPr id="0" name=""/>
        <dsp:cNvSpPr/>
      </dsp:nvSpPr>
      <dsp:spPr>
        <a:xfrm>
          <a:off x="7762792" y="2732854"/>
          <a:ext cx="1051454" cy="90596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700D82-3353-4966-8CAC-146884FC3A7D}">
      <dsp:nvSpPr>
        <dsp:cNvPr id="0" name=""/>
        <dsp:cNvSpPr/>
      </dsp:nvSpPr>
      <dsp:spPr>
        <a:xfrm>
          <a:off x="5521689" y="61202"/>
          <a:ext cx="2283769" cy="197572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</a:rPr>
            <a:t>Shift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</a:rPr>
            <a:t>Transitions</a:t>
          </a:r>
        </a:p>
      </dsp:txBody>
      <dsp:txXfrm>
        <a:off x="5900158" y="388623"/>
        <a:ext cx="1526831" cy="1320887"/>
      </dsp:txXfrm>
    </dsp:sp>
    <dsp:sp modelId="{56122DD1-E517-4753-94E6-72D7122ACBF5}">
      <dsp:nvSpPr>
        <dsp:cNvPr id="0" name=""/>
        <dsp:cNvSpPr/>
      </dsp:nvSpPr>
      <dsp:spPr>
        <a:xfrm>
          <a:off x="6910349" y="4644696"/>
          <a:ext cx="1051454" cy="90596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4D77E5-7508-43EE-B3D1-618F3B43AE79}">
      <dsp:nvSpPr>
        <dsp:cNvPr id="0" name=""/>
        <dsp:cNvSpPr/>
      </dsp:nvSpPr>
      <dsp:spPr>
        <a:xfrm>
          <a:off x="6207185" y="4738662"/>
          <a:ext cx="2283769" cy="197572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</a:rPr>
            <a:t>Plan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</a:rPr>
            <a:t>Organize</a:t>
          </a:r>
        </a:p>
      </dsp:txBody>
      <dsp:txXfrm>
        <a:off x="6585654" y="5066083"/>
        <a:ext cx="1526831" cy="1320887"/>
      </dsp:txXfrm>
    </dsp:sp>
    <dsp:sp modelId="{BF50661A-84AE-40D8-ABB7-E1ADFB500D2B}">
      <dsp:nvSpPr>
        <dsp:cNvPr id="0" name=""/>
        <dsp:cNvSpPr/>
      </dsp:nvSpPr>
      <dsp:spPr>
        <a:xfrm>
          <a:off x="4795771" y="4843153"/>
          <a:ext cx="1051454" cy="90596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A8CD49-B7E8-4B31-A84C-DA066FBDA27E}">
      <dsp:nvSpPr>
        <dsp:cNvPr id="0" name=""/>
        <dsp:cNvSpPr/>
      </dsp:nvSpPr>
      <dsp:spPr>
        <a:xfrm>
          <a:off x="3080839" y="4820724"/>
          <a:ext cx="2659107" cy="197572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</a:rPr>
            <a:t>Monitor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</a:rPr>
            <a:t>Social skills</a:t>
          </a:r>
        </a:p>
      </dsp:txBody>
      <dsp:txXfrm>
        <a:off x="3490587" y="5125168"/>
        <a:ext cx="1839611" cy="1366841"/>
      </dsp:txXfrm>
    </dsp:sp>
    <dsp:sp modelId="{59A3A56D-4313-4D98-9AAA-F30534359946}">
      <dsp:nvSpPr>
        <dsp:cNvPr id="0" name=""/>
        <dsp:cNvSpPr/>
      </dsp:nvSpPr>
      <dsp:spPr>
        <a:xfrm>
          <a:off x="11140546" y="1511574"/>
          <a:ext cx="1051454" cy="4572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98FB4-9503-473D-AE08-0BA1258FFAB7}">
      <dsp:nvSpPr>
        <dsp:cNvPr id="0" name=""/>
        <dsp:cNvSpPr/>
      </dsp:nvSpPr>
      <dsp:spPr>
        <a:xfrm>
          <a:off x="0" y="4820724"/>
          <a:ext cx="2637023" cy="197572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</a:rPr>
            <a:t>Emotion Regulation</a:t>
          </a:r>
        </a:p>
      </dsp:txBody>
      <dsp:txXfrm>
        <a:off x="407907" y="5126339"/>
        <a:ext cx="1821209" cy="1364499"/>
      </dsp:txXfrm>
    </dsp:sp>
    <dsp:sp modelId="{BEF4D32A-88F6-4D7A-917A-485906AA15B8}">
      <dsp:nvSpPr>
        <dsp:cNvPr id="0" name=""/>
        <dsp:cNvSpPr/>
      </dsp:nvSpPr>
      <dsp:spPr>
        <a:xfrm>
          <a:off x="0" y="0"/>
          <a:ext cx="2283769" cy="197572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</a:rPr>
            <a:t>Inhibit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</a:rPr>
            <a:t>Impulsivity</a:t>
          </a:r>
        </a:p>
      </dsp:txBody>
      <dsp:txXfrm>
        <a:off x="378469" y="327421"/>
        <a:ext cx="1526831" cy="1320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B9440-9903-4525-AEE7-B1B8EDB9CCB1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34FC0-229D-4AA7-A46E-EC19D96B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34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B4031-9172-4B96-9714-62DF465B8E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57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1CE-24B3-4AF6-A134-C255D4B0736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517-633E-4B9B-A93A-D3DF9AD2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1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1CE-24B3-4AF6-A134-C255D4B0736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517-633E-4B9B-A93A-D3DF9AD2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3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1CE-24B3-4AF6-A134-C255D4B0736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517-633E-4B9B-A93A-D3DF9AD2BAF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7038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1CE-24B3-4AF6-A134-C255D4B0736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517-633E-4B9B-A93A-D3DF9AD2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1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1CE-24B3-4AF6-A134-C255D4B0736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517-633E-4B9B-A93A-D3DF9AD2BAF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0792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1CE-24B3-4AF6-A134-C255D4B0736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517-633E-4B9B-A93A-D3DF9AD2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89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1CE-24B3-4AF6-A134-C255D4B0736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517-633E-4B9B-A93A-D3DF9AD2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49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1CE-24B3-4AF6-A134-C255D4B0736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517-633E-4B9B-A93A-D3DF9AD2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7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1CE-24B3-4AF6-A134-C255D4B0736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517-633E-4B9B-A93A-D3DF9AD2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8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1CE-24B3-4AF6-A134-C255D4B0736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517-633E-4B9B-A93A-D3DF9AD2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9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1CE-24B3-4AF6-A134-C255D4B0736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517-633E-4B9B-A93A-D3DF9AD2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1CE-24B3-4AF6-A134-C255D4B0736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517-633E-4B9B-A93A-D3DF9AD2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6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1CE-24B3-4AF6-A134-C255D4B0736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517-633E-4B9B-A93A-D3DF9AD2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4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1CE-24B3-4AF6-A134-C255D4B0736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517-633E-4B9B-A93A-D3DF9AD2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8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1CE-24B3-4AF6-A134-C255D4B0736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517-633E-4B9B-A93A-D3DF9AD2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9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1CE-24B3-4AF6-A134-C255D4B0736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517-633E-4B9B-A93A-D3DF9AD2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6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731CE-24B3-4AF6-A134-C255D4B0736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430517-633E-4B9B-A93A-D3DF9AD2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9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81454" y="167053"/>
            <a:ext cx="8192549" cy="1063869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accent4"/>
                </a:solidFill>
              </a:rPr>
              <a:t>ADHD: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6138" y="1925515"/>
            <a:ext cx="8517865" cy="476543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000" dirty="0">
                <a:solidFill>
                  <a:schemeClr val="accent4"/>
                </a:solidFill>
              </a:rPr>
              <a:t>COMMON</a:t>
            </a:r>
          </a:p>
          <a:p>
            <a:pPr algn="ctr"/>
            <a:r>
              <a:rPr lang="en-US" sz="4000" dirty="0">
                <a:solidFill>
                  <a:schemeClr val="accent4"/>
                </a:solidFill>
              </a:rPr>
              <a:t>CO-MORBID DISORDERS</a:t>
            </a:r>
          </a:p>
          <a:p>
            <a:pPr algn="ctr"/>
            <a:endParaRPr lang="en-US" sz="4000">
              <a:solidFill>
                <a:schemeClr val="accent4"/>
              </a:solidFill>
            </a:endParaRPr>
          </a:p>
          <a:p>
            <a:pPr algn="ctr"/>
            <a:endParaRPr lang="en-US" sz="4000" dirty="0">
              <a:solidFill>
                <a:schemeClr val="accent4"/>
              </a:solidFill>
            </a:endParaRPr>
          </a:p>
          <a:p>
            <a:pPr algn="ctr"/>
            <a:r>
              <a:rPr lang="en-US" sz="2400" dirty="0">
                <a:solidFill>
                  <a:schemeClr val="accent4"/>
                </a:solidFill>
              </a:rPr>
              <a:t>Lynn  Hugger, Ph.D.</a:t>
            </a:r>
          </a:p>
          <a:p>
            <a:pPr algn="ctr"/>
            <a:r>
              <a:rPr lang="en-US" sz="2400" dirty="0">
                <a:solidFill>
                  <a:schemeClr val="accent4"/>
                </a:solidFill>
              </a:rPr>
              <a:t>333 East Shore Road</a:t>
            </a:r>
          </a:p>
          <a:p>
            <a:pPr algn="ctr"/>
            <a:r>
              <a:rPr lang="en-US" sz="2400" dirty="0">
                <a:solidFill>
                  <a:schemeClr val="accent4"/>
                </a:solidFill>
              </a:rPr>
              <a:t>Manhasset, NY</a:t>
            </a:r>
          </a:p>
          <a:p>
            <a:pPr algn="ctr"/>
            <a:r>
              <a:rPr lang="en-US" sz="2400" dirty="0">
                <a:solidFill>
                  <a:schemeClr val="accent4"/>
                </a:solidFill>
              </a:rPr>
              <a:t>516-829-8930</a:t>
            </a:r>
          </a:p>
          <a:p>
            <a:pPr algn="ctr"/>
            <a:endParaRPr lang="en-US" sz="4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28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pPr algn="ctr"/>
            <a:r>
              <a:rPr lang="en-US" b="1" dirty="0"/>
              <a:t>Parent/Child Relationship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5901"/>
            <a:ext cx="8596668" cy="5108330"/>
          </a:xfrm>
        </p:spPr>
        <p:txBody>
          <a:bodyPr/>
          <a:lstStyle/>
          <a:p>
            <a:r>
              <a:rPr lang="en-US" sz="2000" dirty="0"/>
              <a:t>Your understanding helps: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sz="2000" dirty="0"/>
              <a:t>You to obtain the necessary supports at school.</a:t>
            </a:r>
          </a:p>
          <a:p>
            <a:pPr lvl="1"/>
            <a:r>
              <a:rPr lang="en-US" sz="2000" dirty="0"/>
              <a:t>Have realistic expectations at home.</a:t>
            </a:r>
          </a:p>
          <a:p>
            <a:pPr lvl="1"/>
            <a:r>
              <a:rPr lang="en-US" sz="2000" dirty="0"/>
              <a:t>Help extended family support your child and you.</a:t>
            </a:r>
          </a:p>
          <a:p>
            <a:pPr lvl="1"/>
            <a:r>
              <a:rPr lang="en-US" sz="2000" dirty="0"/>
              <a:t>Through your understanding, your child/teen can understand themselves</a:t>
            </a:r>
          </a:p>
          <a:p>
            <a:pPr lvl="1"/>
            <a:r>
              <a:rPr lang="en-US" sz="2000" dirty="0"/>
              <a:t>Helps you to shift from criticism and punishment to support and realistic expectations.</a:t>
            </a:r>
          </a:p>
          <a:p>
            <a:pPr lvl="1"/>
            <a:r>
              <a:rPr lang="en-US" sz="2000" dirty="0"/>
              <a:t>These changes decrease anxiety, depression, OCD</a:t>
            </a:r>
          </a:p>
          <a:p>
            <a:pPr lvl="1"/>
            <a:r>
              <a:rPr lang="en-US" sz="2000" dirty="0"/>
              <a:t>These changes decrease risk for substance abuse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42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Overlap between ADHD &amp;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3146"/>
            <a:ext cx="8596668" cy="5424853"/>
          </a:xfrm>
        </p:spPr>
        <p:txBody>
          <a:bodyPr>
            <a:normAutofit/>
          </a:bodyPr>
          <a:lstStyle/>
          <a:p>
            <a:r>
              <a:rPr lang="en-US" sz="2000" dirty="0"/>
              <a:t>Reading disorders have various facets –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Problems with decoding or phonetics are separate from ADHD but your child can have both.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Children &amp; teens often have the following reading challenges:</a:t>
            </a:r>
          </a:p>
          <a:p>
            <a:pPr lvl="1"/>
            <a:r>
              <a:rPr lang="en-US" sz="2000" dirty="0"/>
              <a:t>Weakness in sustained concentration </a:t>
            </a:r>
          </a:p>
          <a:p>
            <a:pPr lvl="1"/>
            <a:r>
              <a:rPr lang="en-US" sz="2000" dirty="0"/>
              <a:t>Slow reader due to processing weakness</a:t>
            </a:r>
          </a:p>
          <a:p>
            <a:pPr lvl="1"/>
            <a:r>
              <a:rPr lang="en-US" sz="2000" dirty="0"/>
              <a:t>Misunderstanding main ideas or inferences due to weakness in organizing information efficiently or tendency to make atypical connections</a:t>
            </a:r>
          </a:p>
          <a:p>
            <a:pPr lvl="1"/>
            <a:r>
              <a:rPr lang="en-US" sz="2000" dirty="0"/>
              <a:t>Low frustration tolerance causing decreased patience needed for reading</a:t>
            </a:r>
          </a:p>
        </p:txBody>
      </p:sp>
    </p:spTree>
    <p:extLst>
      <p:ext uri="{BB962C8B-B14F-4D97-AF65-F5344CB8AC3E}">
        <p14:creationId xmlns:p14="http://schemas.microsoft.com/office/powerpoint/2010/main" val="1889192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Helping With Weakness in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5901"/>
            <a:ext cx="8596668" cy="51171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</a:t>
            </a:r>
            <a:r>
              <a:rPr lang="en-US" sz="2000" dirty="0"/>
              <a:t>your child has been assessed to have a weakness in phonetic decoding work with a certified reading teacher is very important.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Pick short books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School needs to modify quantity of reading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Some people benefit from an audio book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Sparks notes help distill important information – this should not be seen as cheating.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Teens with ADHD need to be taught how to identify important informatio</a:t>
            </a:r>
            <a:r>
              <a:rPr lang="en-US" dirty="0"/>
              <a:t>n.</a:t>
            </a:r>
          </a:p>
        </p:txBody>
      </p:sp>
    </p:spTree>
    <p:extLst>
      <p:ext uri="{BB962C8B-B14F-4D97-AF65-F5344CB8AC3E}">
        <p14:creationId xmlns:p14="http://schemas.microsoft.com/office/powerpoint/2010/main" val="2129149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Anxiety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5223"/>
            <a:ext cx="8596668" cy="5336931"/>
          </a:xfrm>
        </p:spPr>
        <p:txBody>
          <a:bodyPr/>
          <a:lstStyle/>
          <a:p>
            <a:r>
              <a:rPr lang="en-US" sz="2000" dirty="0"/>
              <a:t>It is very common for people with ADHD to experience anxiety.  Processing rapid, complex information is often experienced as an overwhelming feeling.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Modifications in school and in your parenting style can decrease this overwhelmed feeling.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People with ADHD (just like other people) can have anxiety for other reasons that have less to do with having ADHD – that is two co-existing conditions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9231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Modifications at School &amp; Decrease in Anxiety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22231"/>
            <a:ext cx="8596668" cy="4651131"/>
          </a:xfrm>
        </p:spPr>
        <p:txBody>
          <a:bodyPr>
            <a:normAutofit/>
          </a:bodyPr>
          <a:lstStyle/>
          <a:p>
            <a:r>
              <a:rPr lang="en-US" sz="2000" dirty="0"/>
              <a:t>Look for ways to decrease pressure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Modified homework requirements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Extended deadlines without penalty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Tutors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Lighter course load and increased study halls</a:t>
            </a:r>
          </a:p>
        </p:txBody>
      </p:sp>
    </p:spTree>
    <p:extLst>
      <p:ext uri="{BB962C8B-B14F-4D97-AF65-F5344CB8AC3E}">
        <p14:creationId xmlns:p14="http://schemas.microsoft.com/office/powerpoint/2010/main" val="3116567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Changes at home that decrease anxiety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55177"/>
            <a:ext cx="8596668" cy="5002823"/>
          </a:xfrm>
        </p:spPr>
        <p:txBody>
          <a:bodyPr/>
          <a:lstStyle/>
          <a:p>
            <a:r>
              <a:rPr lang="en-US" sz="2000" dirty="0"/>
              <a:t>Help at home with organization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Parents understanding that help with homework is needed &amp; not due to being “irresponsible” or “immature”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Consider medication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Consider psychotherapy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Modify your own expectations and help your child modify their </a:t>
            </a:r>
            <a:r>
              <a:rPr lang="en-US" sz="2000" dirty="0" err="1"/>
              <a:t>expections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274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Obsessive-Compulsive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9523"/>
            <a:ext cx="8596668" cy="5266592"/>
          </a:xfrm>
        </p:spPr>
        <p:txBody>
          <a:bodyPr>
            <a:normAutofit/>
          </a:bodyPr>
          <a:lstStyle/>
          <a:p>
            <a:r>
              <a:rPr lang="en-US" sz="2000" dirty="0"/>
              <a:t>Obsessions are recurrent &amp; persistent thoughts, urges, or images that are experienced as intrusive or unwanted</a:t>
            </a:r>
          </a:p>
          <a:p>
            <a:endParaRPr lang="en-US" sz="2000" dirty="0"/>
          </a:p>
          <a:p>
            <a:r>
              <a:rPr lang="en-US" sz="2000" dirty="0"/>
              <a:t>Compulsions are repetitive behaviors or mental acts that an individual feels driven to perform in response to an obsession or according to rigid rules.</a:t>
            </a:r>
          </a:p>
          <a:p>
            <a:endParaRPr lang="en-US" sz="2000" dirty="0"/>
          </a:p>
          <a:p>
            <a:r>
              <a:rPr lang="en-US" sz="2000" dirty="0"/>
              <a:t>OCD, Tic Disorders and ADHD can often be seen in combination in children</a:t>
            </a:r>
          </a:p>
        </p:txBody>
      </p:sp>
    </p:spTree>
    <p:extLst>
      <p:ext uri="{BB962C8B-B14F-4D97-AF65-F5344CB8AC3E}">
        <p14:creationId xmlns:p14="http://schemas.microsoft.com/office/powerpoint/2010/main" val="527755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6186"/>
            <a:ext cx="8596668" cy="870438"/>
          </a:xfrm>
        </p:spPr>
        <p:txBody>
          <a:bodyPr/>
          <a:lstStyle/>
          <a:p>
            <a:pPr algn="ctr"/>
            <a:r>
              <a:rPr lang="en-US" b="1" dirty="0"/>
              <a:t>Helping Your Child with OCD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55077"/>
            <a:ext cx="8596668" cy="5609492"/>
          </a:xfrm>
        </p:spPr>
        <p:txBody>
          <a:bodyPr/>
          <a:lstStyle/>
          <a:p>
            <a:r>
              <a:rPr lang="en-US" sz="2000" dirty="0"/>
              <a:t>The disorder typically has a neurobiological basis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more you give in to an obsession or compulsion the larger and stronger it gets </a:t>
            </a:r>
          </a:p>
          <a:p>
            <a:pPr lvl="1"/>
            <a:r>
              <a:rPr lang="en-US" sz="2000" dirty="0"/>
              <a:t>Your child can not be asked to stop all at once but understanding this idea will help make them a partner in gradually reducing the process in a slow, step-by-step manner</a:t>
            </a:r>
          </a:p>
          <a:p>
            <a:pPr lvl="1"/>
            <a:r>
              <a:rPr lang="en-US" sz="2000" dirty="0"/>
              <a:t>Work with a therapist will be important in this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It is often driven by some other conflict, worry or concern and addressing this in psychotherapy is very important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When needed, medication can be of help.</a:t>
            </a:r>
          </a:p>
        </p:txBody>
      </p:sp>
    </p:spTree>
    <p:extLst>
      <p:ext uri="{BB962C8B-B14F-4D97-AF65-F5344CB8AC3E}">
        <p14:creationId xmlns:p14="http://schemas.microsoft.com/office/powerpoint/2010/main" val="2166740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4978"/>
            <a:ext cx="8596668" cy="817684"/>
          </a:xfrm>
        </p:spPr>
        <p:txBody>
          <a:bodyPr/>
          <a:lstStyle/>
          <a:p>
            <a:pPr algn="ctr"/>
            <a:r>
              <a:rPr lang="en-US" b="1" dirty="0"/>
              <a:t>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78169"/>
            <a:ext cx="8596668" cy="5407269"/>
          </a:xfrm>
        </p:spPr>
        <p:txBody>
          <a:bodyPr>
            <a:normAutofit/>
          </a:bodyPr>
          <a:lstStyle/>
          <a:p>
            <a:r>
              <a:rPr lang="en-US" sz="2000" dirty="0"/>
              <a:t>Depression can have many causes – people with ADHD have conflicts just like everyone else.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Living with ADHD - at times - can contribute to different levels of depression because of all the challenges and failure experiences.</a:t>
            </a:r>
          </a:p>
          <a:p>
            <a:endParaRPr lang="en-US" sz="2000" dirty="0"/>
          </a:p>
          <a:p>
            <a:r>
              <a:rPr lang="en-US" sz="2000" dirty="0"/>
              <a:t>Symptoms of depression:  apparent sadness, change in sleep patterns, withdrawal, lack of pleasure, self-harm, substance abuse, suicidal thinking</a:t>
            </a:r>
          </a:p>
        </p:txBody>
      </p:sp>
    </p:spTree>
    <p:extLst>
      <p:ext uri="{BB962C8B-B14F-4D97-AF65-F5344CB8AC3E}">
        <p14:creationId xmlns:p14="http://schemas.microsoft.com/office/powerpoint/2010/main" val="1462076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46" y="1"/>
            <a:ext cx="9539654" cy="905608"/>
          </a:xfrm>
        </p:spPr>
        <p:txBody>
          <a:bodyPr/>
          <a:lstStyle/>
          <a:p>
            <a:pPr algn="ctr"/>
            <a:r>
              <a:rPr lang="en-US" b="1" dirty="0"/>
              <a:t>Oppositional Defiant Disorder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4" y="1055076"/>
            <a:ext cx="9979269" cy="5530361"/>
          </a:xfrm>
        </p:spPr>
        <p:txBody>
          <a:bodyPr/>
          <a:lstStyle/>
          <a:p>
            <a:r>
              <a:rPr lang="en-US" sz="2000" dirty="0"/>
              <a:t>Your child begins to act </a:t>
            </a:r>
            <a:r>
              <a:rPr lang="en-US" sz="2000" u="sng" dirty="0"/>
              <a:t>atypically</a:t>
            </a:r>
            <a:r>
              <a:rPr lang="en-US" sz="2000" dirty="0"/>
              <a:t> angry and defiant</a:t>
            </a:r>
          </a:p>
          <a:p>
            <a:pPr lvl="1"/>
            <a:r>
              <a:rPr lang="en-US" sz="2000" dirty="0"/>
              <a:t>Easily loses temper</a:t>
            </a:r>
          </a:p>
          <a:p>
            <a:pPr lvl="1"/>
            <a:r>
              <a:rPr lang="en-US" sz="2000" dirty="0"/>
              <a:t>Often touchy or easily annoyed</a:t>
            </a:r>
          </a:p>
          <a:p>
            <a:pPr lvl="1"/>
            <a:r>
              <a:rPr lang="en-US" sz="2000" dirty="0"/>
              <a:t>Argumentative</a:t>
            </a:r>
          </a:p>
          <a:p>
            <a:pPr lvl="1"/>
            <a:r>
              <a:rPr lang="en-US" sz="2000" dirty="0"/>
              <a:t>Defies rules and requests from people in authority</a:t>
            </a:r>
          </a:p>
          <a:p>
            <a:pPr lvl="1"/>
            <a:r>
              <a:rPr lang="en-US" sz="2000" dirty="0"/>
              <a:t>Often blames others for his/her misbehavior</a:t>
            </a:r>
          </a:p>
          <a:p>
            <a:pPr lvl="1"/>
            <a:r>
              <a:rPr lang="en-US" sz="2000" dirty="0"/>
              <a:t>Spiteful or vindictive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With someone who has ADHD – want to be sure that these symptoms do not only occur in situations that demand sustained effort and attention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ADHD Defined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33147"/>
            <a:ext cx="8596668" cy="500282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000" dirty="0"/>
              <a:t>A persistent pattern of inattention and/or hyperactivity-impulsivity that interferes with functioning or development.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Occurs before age 12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Occurs across 2 or more settings (e.g. home, school/work, peers)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Symptoms are not caused by another problem – such as psychosis, depression, PTSD, another neurological problem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8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547"/>
            <a:ext cx="9706708" cy="975945"/>
          </a:xfrm>
        </p:spPr>
        <p:txBody>
          <a:bodyPr/>
          <a:lstStyle/>
          <a:p>
            <a:pPr algn="ctr"/>
            <a:r>
              <a:rPr lang="en-US" b="1" dirty="0"/>
              <a:t>Disruptive Mood Regulation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46" y="1151792"/>
            <a:ext cx="10067192" cy="5706208"/>
          </a:xfrm>
        </p:spPr>
        <p:txBody>
          <a:bodyPr>
            <a:normAutofit/>
          </a:bodyPr>
          <a:lstStyle/>
          <a:p>
            <a:r>
              <a:rPr lang="en-US" sz="2000" dirty="0"/>
              <a:t>Severe, recurrent temper outbursts manifested verbally (verbal rages) &amp;/or behaviorally that are grossly out of proportion in intensity or duration to the situation or provocation.</a:t>
            </a:r>
          </a:p>
          <a:p>
            <a:endParaRPr lang="en-US" sz="2000" dirty="0"/>
          </a:p>
          <a:p>
            <a:r>
              <a:rPr lang="en-US" sz="2000" dirty="0"/>
              <a:t>Temper outbursts are inconsistent with the </a:t>
            </a:r>
            <a:r>
              <a:rPr lang="en-US" sz="2000" dirty="0" err="1"/>
              <a:t>chld’s</a:t>
            </a:r>
            <a:r>
              <a:rPr lang="en-US" sz="2000" dirty="0"/>
              <a:t> developmental level.</a:t>
            </a:r>
          </a:p>
          <a:p>
            <a:endParaRPr lang="en-US" sz="2000" dirty="0"/>
          </a:p>
          <a:p>
            <a:r>
              <a:rPr lang="en-US" sz="2000" dirty="0"/>
              <a:t>Temper outbursts occur, on average, 3 or more times per week.</a:t>
            </a:r>
          </a:p>
          <a:p>
            <a:endParaRPr lang="en-US" sz="2000" dirty="0"/>
          </a:p>
          <a:p>
            <a:r>
              <a:rPr lang="en-US" sz="2000" dirty="0"/>
              <a:t>Mood between temper outbursts is persistently irritable or angry most of the day &amp; is observable by others.</a:t>
            </a:r>
          </a:p>
          <a:p>
            <a:endParaRPr lang="en-US" sz="2000" dirty="0"/>
          </a:p>
          <a:p>
            <a:r>
              <a:rPr lang="en-US" sz="2000" dirty="0"/>
              <a:t>Symptoms present for 12 or more months</a:t>
            </a:r>
          </a:p>
          <a:p>
            <a:r>
              <a:rPr lang="en-US" sz="2000" dirty="0"/>
              <a:t>Symptoms occur in at least 2 or 3 settings.</a:t>
            </a:r>
          </a:p>
          <a:p>
            <a:r>
              <a:rPr lang="en-US" sz="2000" dirty="0"/>
              <a:t>Onset is before 10 years old.</a:t>
            </a:r>
          </a:p>
        </p:txBody>
      </p:sp>
    </p:spTree>
    <p:extLst>
      <p:ext uri="{BB962C8B-B14F-4D97-AF65-F5344CB8AC3E}">
        <p14:creationId xmlns:p14="http://schemas.microsoft.com/office/powerpoint/2010/main" val="2053491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9230"/>
          </a:xfrm>
        </p:spPr>
        <p:txBody>
          <a:bodyPr/>
          <a:lstStyle/>
          <a:p>
            <a:pPr algn="ctr"/>
            <a:r>
              <a:rPr lang="en-US" b="1" dirty="0"/>
              <a:t>Autism Spectrum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9230"/>
            <a:ext cx="10243038" cy="5855677"/>
          </a:xfrm>
        </p:spPr>
        <p:txBody>
          <a:bodyPr>
            <a:noAutofit/>
          </a:bodyPr>
          <a:lstStyle/>
          <a:p>
            <a:r>
              <a:rPr lang="en-US" sz="2000" dirty="0"/>
              <a:t>Children can have Autism Spectrum Disorder &amp; ADHD</a:t>
            </a:r>
          </a:p>
          <a:p>
            <a:r>
              <a:rPr lang="en-US" sz="2000" dirty="0"/>
              <a:t>Autism Spectrum Disorder includes:</a:t>
            </a:r>
          </a:p>
          <a:p>
            <a:pPr lvl="1"/>
            <a:r>
              <a:rPr lang="en-US" sz="2000" dirty="0"/>
              <a:t>Persistent deficits in social communication and social interaction across multiple contexts:</a:t>
            </a:r>
          </a:p>
          <a:p>
            <a:pPr lvl="2"/>
            <a:r>
              <a:rPr lang="en-US" sz="2000" dirty="0"/>
              <a:t>Problems with social-emotional reciprocity</a:t>
            </a:r>
          </a:p>
          <a:p>
            <a:pPr lvl="2"/>
            <a:r>
              <a:rPr lang="en-US" sz="2000" dirty="0"/>
              <a:t>Weakness in nonverbal communication behaviors (eye contact, reading social cues &amp; body language)</a:t>
            </a:r>
          </a:p>
          <a:p>
            <a:pPr lvl="1"/>
            <a:r>
              <a:rPr lang="en-US" sz="2000" dirty="0"/>
              <a:t>Weakness in understanding relationships</a:t>
            </a:r>
          </a:p>
          <a:p>
            <a:pPr lvl="1"/>
            <a:r>
              <a:rPr lang="en-US" sz="2000" dirty="0"/>
              <a:t>Restricted, repetitive patterns of behavior, interests, or activities:</a:t>
            </a:r>
          </a:p>
          <a:p>
            <a:pPr lvl="2"/>
            <a:r>
              <a:rPr lang="en-US" sz="2000" dirty="0"/>
              <a:t>Repetitive motor movements, use of objects, or types of speech</a:t>
            </a:r>
          </a:p>
          <a:p>
            <a:pPr lvl="2"/>
            <a:r>
              <a:rPr lang="en-US" sz="2000" dirty="0"/>
              <a:t>Inflexible, insistence on sameness</a:t>
            </a:r>
          </a:p>
          <a:p>
            <a:pPr lvl="2"/>
            <a:r>
              <a:rPr lang="en-US" sz="2000" dirty="0"/>
              <a:t>Restricted, fixated interests – “special interest”</a:t>
            </a:r>
          </a:p>
          <a:p>
            <a:pPr lvl="2"/>
            <a:r>
              <a:rPr lang="en-US" sz="2000" dirty="0"/>
              <a:t>Hyper or Hypo sensitivity to sensory aspects of the environment (pain, temperature, smell, visual fascination with lights or movement</a:t>
            </a:r>
          </a:p>
          <a:p>
            <a:pPr lvl="1"/>
            <a:r>
              <a:rPr lang="en-US" sz="2000" dirty="0"/>
              <a:t>Ranges from level 1 – requires support to level 3 requires very substantial support</a:t>
            </a:r>
          </a:p>
        </p:txBody>
      </p:sp>
    </p:spTree>
    <p:extLst>
      <p:ext uri="{BB962C8B-B14F-4D97-AF65-F5344CB8AC3E}">
        <p14:creationId xmlns:p14="http://schemas.microsoft.com/office/powerpoint/2010/main" val="1447936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856177" cy="953721"/>
          </a:xfrm>
        </p:spPr>
        <p:txBody>
          <a:bodyPr/>
          <a:lstStyle/>
          <a:p>
            <a:pPr algn="ctr"/>
            <a:r>
              <a:rPr lang="en-US" b="1" dirty="0"/>
              <a:t>Bipolar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1307"/>
            <a:ext cx="10163908" cy="5653455"/>
          </a:xfrm>
        </p:spPr>
        <p:txBody>
          <a:bodyPr>
            <a:normAutofit/>
          </a:bodyPr>
          <a:lstStyle/>
          <a:p>
            <a:r>
              <a:rPr lang="en-US" sz="2000" dirty="0"/>
              <a:t>This is a mood disorder with cycles of highs (mania) and lows (depression)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It can at times be hard to distinguish from ADHD 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sz="2000" dirty="0"/>
              <a:t>Some people with Bipolar Disorder also have ADHD</a:t>
            </a:r>
          </a:p>
          <a:p>
            <a:pPr lvl="1"/>
            <a:r>
              <a:rPr lang="en-US" sz="2000" dirty="0"/>
              <a:t>Emotion regulation problems can go with both disorders</a:t>
            </a:r>
          </a:p>
          <a:p>
            <a:pPr lvl="1"/>
            <a:r>
              <a:rPr lang="en-US" sz="2000" dirty="0"/>
              <a:t>Impulsivity can go with both disorders</a:t>
            </a:r>
          </a:p>
          <a:p>
            <a:pPr lvl="1"/>
            <a:r>
              <a:rPr lang="en-US" sz="2000" dirty="0"/>
              <a:t>Depression can be co-morbid with ADHD and is one of the cycles of Bipolar</a:t>
            </a:r>
          </a:p>
          <a:p>
            <a:pPr lvl="1"/>
            <a:r>
              <a:rPr lang="en-US" sz="2000" dirty="0"/>
              <a:t>In young children severe temper tantrums instead of typical mania can be a symptom of </a:t>
            </a:r>
            <a:r>
              <a:rPr lang="en-US" sz="2000" dirty="0" err="1"/>
              <a:t>BiPolar</a:t>
            </a:r>
            <a:r>
              <a:rPr lang="en-US" sz="2000" dirty="0"/>
              <a:t> disorder</a:t>
            </a:r>
          </a:p>
        </p:txBody>
      </p:sp>
    </p:spTree>
    <p:extLst>
      <p:ext uri="{BB962C8B-B14F-4D97-AF65-F5344CB8AC3E}">
        <p14:creationId xmlns:p14="http://schemas.microsoft.com/office/powerpoint/2010/main" val="3757727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3" y="0"/>
            <a:ext cx="9186079" cy="967154"/>
          </a:xfrm>
        </p:spPr>
        <p:txBody>
          <a:bodyPr/>
          <a:lstStyle/>
          <a:p>
            <a:pPr algn="ctr"/>
            <a:r>
              <a:rPr lang="en-US" b="1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0000"/>
            <a:ext cx="10181492" cy="5588000"/>
          </a:xfrm>
        </p:spPr>
        <p:txBody>
          <a:bodyPr/>
          <a:lstStyle/>
          <a:p>
            <a:r>
              <a:rPr lang="en-US" sz="2000" dirty="0"/>
              <a:t>Amen, Daniel (2001).  Healing ADD: the breakthrough program that allows you to see &amp; heal the 6 types of ADD. NY: The Berkley Publishing Group.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Brown, Thomas (2001).  Brown Attention-Deficit Disorder Scales for Children &amp; Adolescents.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Diagnostic and Statistical Manual of Mental Disorders-Fifth Edition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March, John (2007).  Talking Back to OCD.  NY:  Guilford Press.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Papolos</a:t>
            </a:r>
            <a:r>
              <a:rPr lang="en-US" sz="2000" dirty="0"/>
              <a:t>, </a:t>
            </a:r>
            <a:r>
              <a:rPr lang="en-US" sz="2000" dirty="0" err="1"/>
              <a:t>Demitri</a:t>
            </a:r>
            <a:r>
              <a:rPr lang="en-US" sz="2000" dirty="0"/>
              <a:t> (2007).  The Bipolar Child:  the definitive and reassuring guide to childhood’s most misunderstood disorder, 3</a:t>
            </a:r>
            <a:r>
              <a:rPr lang="en-US" sz="2000" baseline="30000" dirty="0"/>
              <a:t>rd</a:t>
            </a:r>
            <a:r>
              <a:rPr lang="en-US" sz="2000" dirty="0"/>
              <a:t> Edition.  NY:  Broadway.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6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7829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sz="4900" b="1" dirty="0"/>
              <a:t>Symptoms of inattention:</a:t>
            </a:r>
            <a:br>
              <a:rPr lang="en-US" sz="4900" b="1" dirty="0"/>
            </a:b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721468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r>
              <a:rPr lang="en-US" sz="2000" dirty="0"/>
              <a:t>Fails to close attention to detail – makes careless mistakes</a:t>
            </a:r>
          </a:p>
          <a:p>
            <a:pPr lvl="1"/>
            <a:r>
              <a:rPr lang="en-US" sz="2000" dirty="0"/>
              <a:t>Difficulty sustaining attention</a:t>
            </a:r>
          </a:p>
          <a:p>
            <a:pPr lvl="1"/>
            <a:r>
              <a:rPr lang="en-US" sz="2000" dirty="0"/>
              <a:t>Does not seem to listen when spoken to</a:t>
            </a:r>
          </a:p>
          <a:p>
            <a:pPr lvl="1"/>
            <a:r>
              <a:rPr lang="en-US" sz="2000" dirty="0"/>
              <a:t>Often does not follow through on instructions or fails to finish schoolwork, chores or duties in the workplace</a:t>
            </a:r>
          </a:p>
          <a:p>
            <a:pPr lvl="1"/>
            <a:r>
              <a:rPr lang="en-US" sz="2000" dirty="0"/>
              <a:t>Avoids or dislikes tasks that require sustained mental effort</a:t>
            </a:r>
          </a:p>
          <a:p>
            <a:pPr lvl="1"/>
            <a:r>
              <a:rPr lang="en-US" sz="2000" dirty="0"/>
              <a:t>Often loses things</a:t>
            </a:r>
          </a:p>
          <a:p>
            <a:pPr lvl="1"/>
            <a:r>
              <a:rPr lang="en-US" sz="2000" dirty="0"/>
              <a:t>Easily distracted</a:t>
            </a:r>
          </a:p>
          <a:p>
            <a:pPr lvl="1"/>
            <a:r>
              <a:rPr lang="en-US" sz="2000" dirty="0"/>
              <a:t>Forgetful in daily activities</a:t>
            </a:r>
          </a:p>
        </p:txBody>
      </p:sp>
    </p:spTree>
    <p:extLst>
      <p:ext uri="{BB962C8B-B14F-4D97-AF65-F5344CB8AC3E}">
        <p14:creationId xmlns:p14="http://schemas.microsoft.com/office/powerpoint/2010/main" val="771220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6185"/>
            <a:ext cx="8596668" cy="852853"/>
          </a:xfrm>
        </p:spPr>
        <p:txBody>
          <a:bodyPr/>
          <a:lstStyle/>
          <a:p>
            <a:pPr algn="ctr"/>
            <a:r>
              <a:rPr lang="en-US" b="1" dirty="0"/>
              <a:t>Symptoms of Hyperactivity/Impulsivity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788" y="958363"/>
            <a:ext cx="8596668" cy="5899637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/>
              <a:t>Often fidgets with or taps hands, feet or squirms in seat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Leaves seat in situations when remaining in seat is expected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Runs about or climbs in situations where it is inappropriate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Often unable to play or engage in leisure activities quietly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Often “on the go,”  unable to be still for extended periods of time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Often talks excessively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Often blurts out an answer before a question has been completed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Often has difficulty waiting his/her turn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Often interrupts or intrudes on others</a:t>
            </a:r>
          </a:p>
        </p:txBody>
      </p:sp>
    </p:spTree>
    <p:extLst>
      <p:ext uri="{BB962C8B-B14F-4D97-AF65-F5344CB8AC3E}">
        <p14:creationId xmlns:p14="http://schemas.microsoft.com/office/powerpoint/2010/main" val="1324659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Developmental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3146"/>
            <a:ext cx="8596668" cy="5125915"/>
          </a:xfrm>
        </p:spPr>
        <p:txBody>
          <a:bodyPr>
            <a:normAutofit/>
          </a:bodyPr>
          <a:lstStyle/>
          <a:p>
            <a:r>
              <a:rPr lang="en-US" sz="2000" dirty="0"/>
              <a:t>Problems with hyperactivity are often seen in early childhood –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sz="2000" dirty="0"/>
              <a:t>They activity level is excessive relative to children of the same age</a:t>
            </a:r>
          </a:p>
          <a:p>
            <a:pPr lvl="1"/>
            <a:endParaRPr lang="en-US" sz="2000" dirty="0"/>
          </a:p>
          <a:p>
            <a:r>
              <a:rPr lang="en-US" sz="2000" dirty="0"/>
              <a:t>Predominantly Inattentive Type is often not noticed until later elementary school or even later (especially with girls).</a:t>
            </a:r>
          </a:p>
          <a:p>
            <a:r>
              <a:rPr lang="en-US" sz="2000" dirty="0"/>
              <a:t>Middle school and the higher grades are more complex worlds academically and socially – resulting in greater demand for strong executive functions.</a:t>
            </a:r>
          </a:p>
        </p:txBody>
      </p:sp>
    </p:spTree>
    <p:extLst>
      <p:ext uri="{BB962C8B-B14F-4D97-AF65-F5344CB8AC3E}">
        <p14:creationId xmlns:p14="http://schemas.microsoft.com/office/powerpoint/2010/main" val="99929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96624573"/>
              </p:ext>
            </p:extLst>
          </p:nvPr>
        </p:nvGraphicFramePr>
        <p:xfrm>
          <a:off x="468923" y="61546"/>
          <a:ext cx="12192001" cy="679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Hexagon 2"/>
          <p:cNvSpPr/>
          <p:nvPr/>
        </p:nvSpPr>
        <p:spPr>
          <a:xfrm>
            <a:off x="468923" y="2518652"/>
            <a:ext cx="2283069" cy="188224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Initiate</a:t>
            </a:r>
          </a:p>
        </p:txBody>
      </p:sp>
      <p:sp>
        <p:nvSpPr>
          <p:cNvPr id="4" name="Hexagon 3"/>
          <p:cNvSpPr/>
          <p:nvPr/>
        </p:nvSpPr>
        <p:spPr>
          <a:xfrm>
            <a:off x="580292" y="4950069"/>
            <a:ext cx="2453054" cy="182000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Working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5" name="Hexagon 4"/>
          <p:cNvSpPr/>
          <p:nvPr/>
        </p:nvSpPr>
        <p:spPr>
          <a:xfrm>
            <a:off x="8300424" y="2518651"/>
            <a:ext cx="2012953" cy="195663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Effort</a:t>
            </a:r>
          </a:p>
        </p:txBody>
      </p:sp>
      <p:sp>
        <p:nvSpPr>
          <p:cNvPr id="8" name="Hexagon 7"/>
          <p:cNvSpPr/>
          <p:nvPr/>
        </p:nvSpPr>
        <p:spPr>
          <a:xfrm>
            <a:off x="6017355" y="2518652"/>
            <a:ext cx="2133114" cy="195663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Speed</a:t>
            </a:r>
          </a:p>
        </p:txBody>
      </p:sp>
    </p:spTree>
    <p:extLst>
      <p:ext uri="{BB962C8B-B14F-4D97-AF65-F5344CB8AC3E}">
        <p14:creationId xmlns:p14="http://schemas.microsoft.com/office/powerpoint/2010/main" val="4200354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Co-Morbid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More than 50% of children &amp; adolescents with AD/HD meet criteria for another psychiatric disorder as well. (Brown, 2001)</a:t>
            </a:r>
          </a:p>
          <a:p>
            <a:r>
              <a:rPr lang="en-US" dirty="0"/>
              <a:t>25% of children with ADHD meet criteria for an anxiety disorder</a:t>
            </a:r>
          </a:p>
          <a:p>
            <a:r>
              <a:rPr lang="en-US" dirty="0"/>
              <a:t>27% have a reading disorder</a:t>
            </a:r>
          </a:p>
          <a:p>
            <a:r>
              <a:rPr lang="en-US" dirty="0"/>
              <a:t>31% have a math disorder</a:t>
            </a:r>
          </a:p>
          <a:p>
            <a:r>
              <a:rPr lang="en-US" dirty="0"/>
              <a:t>65% have a disorder of written expression</a:t>
            </a:r>
          </a:p>
          <a:p>
            <a:r>
              <a:rPr lang="en-US" dirty="0"/>
              <a:t>Depression</a:t>
            </a:r>
          </a:p>
          <a:p>
            <a:r>
              <a:rPr lang="en-US" dirty="0"/>
              <a:t>Oppositional defiant disorder/conduct disorder</a:t>
            </a:r>
          </a:p>
          <a:p>
            <a:r>
              <a:rPr lang="en-US" dirty="0"/>
              <a:t>Disruptive Mood Dysregulation Disorder</a:t>
            </a:r>
          </a:p>
          <a:p>
            <a:r>
              <a:rPr lang="en-US" dirty="0"/>
              <a:t>Obsessive Compulsive Disorder</a:t>
            </a:r>
          </a:p>
          <a:p>
            <a:r>
              <a:rPr lang="en-US" dirty="0"/>
              <a:t>Tic Disorders</a:t>
            </a:r>
          </a:p>
          <a:p>
            <a:r>
              <a:rPr lang="en-US" dirty="0"/>
              <a:t>Autism Spectrum Disorder</a:t>
            </a:r>
          </a:p>
          <a:p>
            <a:r>
              <a:rPr lang="en-US" dirty="0"/>
              <a:t>Substance Abuse </a:t>
            </a:r>
          </a:p>
        </p:txBody>
      </p:sp>
    </p:spTree>
    <p:extLst>
      <p:ext uri="{BB962C8B-B14F-4D97-AF65-F5344CB8AC3E}">
        <p14:creationId xmlns:p14="http://schemas.microsoft.com/office/powerpoint/2010/main" val="457131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891346" cy="1090247"/>
          </a:xfrm>
        </p:spPr>
        <p:txBody>
          <a:bodyPr/>
          <a:lstStyle/>
          <a:p>
            <a:pPr algn="ctr"/>
            <a:r>
              <a:rPr lang="en-US" b="1" dirty="0"/>
              <a:t>Additional Ways to Think About ADHD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886" y="826476"/>
            <a:ext cx="10410092" cy="6031523"/>
          </a:xfrm>
        </p:spPr>
        <p:txBody>
          <a:bodyPr>
            <a:normAutofit/>
          </a:bodyPr>
          <a:lstStyle/>
          <a:p>
            <a:r>
              <a:rPr lang="en-US" sz="2000" dirty="0"/>
              <a:t>Daniel Amen (&amp; others) identify 7 types of ADHD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In addition to 1. ADHD-Inattentive Type</a:t>
            </a:r>
          </a:p>
          <a:p>
            <a:pPr marL="2286000" lvl="5" indent="0">
              <a:buNone/>
            </a:pPr>
            <a:r>
              <a:rPr lang="en-US" sz="2000" dirty="0"/>
              <a:t>2. ADHD-Hyperactive, Impulsive Type</a:t>
            </a:r>
          </a:p>
          <a:p>
            <a:pPr marL="2286000" lvl="5" indent="0">
              <a:buNone/>
            </a:pPr>
            <a:r>
              <a:rPr lang="en-US" sz="2000" dirty="0"/>
              <a:t>3. ADHD-Combined Type</a:t>
            </a:r>
          </a:p>
          <a:p>
            <a:pPr marL="2286000" lvl="5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Daniel Amen adds:</a:t>
            </a:r>
          </a:p>
          <a:p>
            <a:pPr marL="0" indent="0">
              <a:buNone/>
            </a:pPr>
            <a:r>
              <a:rPr lang="en-US" sz="2000" dirty="0"/>
              <a:t>		      4. </a:t>
            </a:r>
            <a:r>
              <a:rPr lang="en-US" sz="2000" dirty="0" err="1"/>
              <a:t>Overfocused</a:t>
            </a:r>
            <a:r>
              <a:rPr lang="en-US" sz="2000" dirty="0"/>
              <a:t> ADD – excessive worrying, argumentative, tends to get stuck in negative thoughts.</a:t>
            </a:r>
          </a:p>
          <a:p>
            <a:pPr marL="0" indent="0">
              <a:buNone/>
            </a:pPr>
            <a:r>
              <a:rPr lang="en-US" sz="2000" dirty="0"/>
              <a:t>		       5. Temporal Lobe ADD – temper, rage, mild paranoia</a:t>
            </a:r>
          </a:p>
          <a:p>
            <a:pPr marL="0" indent="0">
              <a:buNone/>
            </a:pPr>
            <a:r>
              <a:rPr lang="en-US" sz="2000" dirty="0"/>
              <a:t>		       6.  Limbic ADD – moody &amp; low energy</a:t>
            </a:r>
          </a:p>
          <a:p>
            <a:pPr marL="0" indent="0">
              <a:buNone/>
            </a:pPr>
            <a:r>
              <a:rPr lang="en-US" sz="2000" dirty="0"/>
              <a:t>		       7.  ‘Ring of Fire’ ADD- angry, aggressive, periods of mean aggressive behavior   &amp; grandiose thinking</a:t>
            </a:r>
          </a:p>
        </p:txBody>
      </p:sp>
    </p:spTree>
    <p:extLst>
      <p:ext uri="{BB962C8B-B14F-4D97-AF65-F5344CB8AC3E}">
        <p14:creationId xmlns:p14="http://schemas.microsoft.com/office/powerpoint/2010/main" val="2261302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Importance of a Comprehensive Psychological Testing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This is the only way to fully understand what is impacting your child or teenager.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Once you understand your child’s unique profile you can begin to create realistic expectations at school and at home within your family life.</a:t>
            </a:r>
          </a:p>
          <a:p>
            <a:endParaRPr lang="en-US" sz="2000" dirty="0"/>
          </a:p>
          <a:p>
            <a:r>
              <a:rPr lang="en-US" sz="2000" dirty="0"/>
              <a:t>As you will see there are many overlapping disorders that require different kinds of interventions.</a:t>
            </a:r>
          </a:p>
        </p:txBody>
      </p:sp>
    </p:spTree>
    <p:extLst>
      <p:ext uri="{BB962C8B-B14F-4D97-AF65-F5344CB8AC3E}">
        <p14:creationId xmlns:p14="http://schemas.microsoft.com/office/powerpoint/2010/main" val="22466990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444</TotalTime>
  <Words>1534</Words>
  <Application>Microsoft Office PowerPoint</Application>
  <PresentationFormat>Widescreen</PresentationFormat>
  <Paragraphs>236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 3</vt:lpstr>
      <vt:lpstr>Facet</vt:lpstr>
      <vt:lpstr>ADHD:</vt:lpstr>
      <vt:lpstr>ADHD Defined</vt:lpstr>
      <vt:lpstr> Symptoms of inattention: </vt:lpstr>
      <vt:lpstr>Symptoms of Hyperactivity/Impulsivity</vt:lpstr>
      <vt:lpstr>Developmental Considerations</vt:lpstr>
      <vt:lpstr>PowerPoint Presentation</vt:lpstr>
      <vt:lpstr>Co-Morbid Disorders</vt:lpstr>
      <vt:lpstr>Additional Ways to Think About ADHD</vt:lpstr>
      <vt:lpstr>Importance of a Comprehensive Psychological Testing Assessment</vt:lpstr>
      <vt:lpstr>Parent/Child Relationship Challenges</vt:lpstr>
      <vt:lpstr>Overlap between ADHD &amp; Reading</vt:lpstr>
      <vt:lpstr>Helping With Weakness in Reading</vt:lpstr>
      <vt:lpstr>Anxiety</vt:lpstr>
      <vt:lpstr>Modifications at School &amp; Decrease in Anxiety</vt:lpstr>
      <vt:lpstr>Changes at home that decrease anxiety</vt:lpstr>
      <vt:lpstr>Obsessive-Compulsive Disorder</vt:lpstr>
      <vt:lpstr>Helping Your Child with OCD</vt:lpstr>
      <vt:lpstr>Depression</vt:lpstr>
      <vt:lpstr>Oppositional Defiant Disorder </vt:lpstr>
      <vt:lpstr>Disruptive Mood Regulation Disorder</vt:lpstr>
      <vt:lpstr>Autism Spectrum Disorder</vt:lpstr>
      <vt:lpstr>Bipolar Disorder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ADHD Defined</dc:title>
  <dc:creator>Lynn Hugger</dc:creator>
  <cp:lastModifiedBy>Lynn Hugger</cp:lastModifiedBy>
  <cp:revision>39</cp:revision>
  <dcterms:created xsi:type="dcterms:W3CDTF">2016-02-19T19:28:16Z</dcterms:created>
  <dcterms:modified xsi:type="dcterms:W3CDTF">2016-03-22T13:22:21Z</dcterms:modified>
</cp:coreProperties>
</file>