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7" r:id="rId3"/>
    <p:sldId id="257" r:id="rId4"/>
    <p:sldId id="258" r:id="rId5"/>
    <p:sldId id="326" r:id="rId6"/>
    <p:sldId id="327" r:id="rId7"/>
    <p:sldId id="328" r:id="rId8"/>
    <p:sldId id="329" r:id="rId9"/>
    <p:sldId id="333" r:id="rId10"/>
    <p:sldId id="259" r:id="rId11"/>
    <p:sldId id="332" r:id="rId12"/>
    <p:sldId id="312" r:id="rId13"/>
    <p:sldId id="319" r:id="rId14"/>
    <p:sldId id="280" r:id="rId15"/>
    <p:sldId id="264" r:id="rId16"/>
    <p:sldId id="335" r:id="rId17"/>
    <p:sldId id="313" r:id="rId18"/>
    <p:sldId id="286" r:id="rId19"/>
    <p:sldId id="325" r:id="rId20"/>
    <p:sldId id="336" r:id="rId21"/>
    <p:sldId id="289" r:id="rId22"/>
    <p:sldId id="314" r:id="rId23"/>
    <p:sldId id="282" r:id="rId24"/>
    <p:sldId id="322" r:id="rId25"/>
    <p:sldId id="321" r:id="rId26"/>
    <p:sldId id="320" r:id="rId27"/>
    <p:sldId id="297" r:id="rId28"/>
    <p:sldId id="323" r:id="rId29"/>
    <p:sldId id="299" r:id="rId30"/>
    <p:sldId id="334" r:id="rId31"/>
    <p:sldId id="300" r:id="rId32"/>
    <p:sldId id="304" r:id="rId33"/>
    <p:sldId id="305" r:id="rId34"/>
    <p:sldId id="303" r:id="rId35"/>
    <p:sldId id="309" r:id="rId36"/>
    <p:sldId id="310" r:id="rId3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EAA49E1-52C1-4708-B74D-4BEAD905F60B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C9D8242-6F2A-49E0-B1AB-18627B2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84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D8242-6F2A-49E0-B1AB-18627B21F9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21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D8242-6F2A-49E0-B1AB-18627B21F98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32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D8242-6F2A-49E0-B1AB-18627B21F98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45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52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0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4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77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48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144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9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38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14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5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0D7E-3B21-42D9-AF77-30D682A226C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BBF4-1C2B-4BE2-80D4-829536E72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23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@ptscoaching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marj@ptscoaching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Helping Students Develop Organizational Skills for Success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Presented by: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Marjorie Harrison, M.A./ACC</a:t>
            </a: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marj@ptscoaching.com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(516) 383-7017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696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527211" cy="1295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Elementary School Students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3340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T</a:t>
            </a:r>
            <a:r>
              <a:rPr lang="en-US" sz="8000" b="1" dirty="0" smtClean="0"/>
              <a:t>eachers create structure and organization in elementary school classrooms</a:t>
            </a:r>
          </a:p>
          <a:p>
            <a:r>
              <a:rPr lang="en-US" sz="8000" dirty="0" smtClean="0"/>
              <a:t>They break assignments down, remind students of due dates, what to take home, etc.</a:t>
            </a:r>
          </a:p>
          <a:p>
            <a:r>
              <a:rPr lang="en-US" sz="8000" dirty="0" smtClean="0"/>
              <a:t>Classroom procedures are well defined with clearly posted visual cues for staying organized </a:t>
            </a:r>
          </a:p>
          <a:p>
            <a:r>
              <a:rPr lang="en-US" sz="8000" dirty="0" smtClean="0"/>
              <a:t>Teachers model classroom procedures with the expectation that students will internalize the routines and perform them independently</a:t>
            </a:r>
          </a:p>
          <a:p>
            <a:r>
              <a:rPr lang="en-US" sz="8000" b="1" dirty="0" smtClean="0"/>
              <a:t>Parents</a:t>
            </a:r>
            <a:r>
              <a:rPr lang="en-US" sz="8000" dirty="0" smtClean="0"/>
              <a:t>  often become their child’s at-home academic organizers</a:t>
            </a:r>
          </a:p>
          <a:p>
            <a:r>
              <a:rPr lang="en-US" sz="8000" b="1" dirty="0" smtClean="0"/>
              <a:t>Everyone is frustrated….this child could/should be doing better but…</a:t>
            </a:r>
          </a:p>
          <a:p>
            <a:r>
              <a:rPr lang="en-US" sz="8000" dirty="0"/>
              <a:t>S</a:t>
            </a:r>
            <a:r>
              <a:rPr lang="en-US" sz="8000" dirty="0" smtClean="0"/>
              <a:t>tudents who lack innate organizational skills don’t internalize the structures teachers and parents set up</a:t>
            </a:r>
          </a:p>
          <a:p>
            <a:r>
              <a:rPr lang="en-US" sz="8000" b="1" dirty="0" smtClean="0"/>
              <a:t>Students can’t perform or transfer skills they have not</a:t>
            </a:r>
            <a:r>
              <a:rPr lang="en-US" sz="8000" b="1" i="1" dirty="0" smtClean="0"/>
              <a:t> yet </a:t>
            </a:r>
            <a:r>
              <a:rPr lang="en-US" sz="8000" b="1" dirty="0" smtClean="0"/>
              <a:t>developed</a:t>
            </a:r>
          </a:p>
          <a:p>
            <a:endParaRPr lang="en-US" sz="8000" b="1" dirty="0" smtClean="0"/>
          </a:p>
          <a:p>
            <a:r>
              <a:rPr lang="en-US" sz="8000" b="1" dirty="0" smtClean="0"/>
              <a:t>Executive </a:t>
            </a:r>
            <a:r>
              <a:rPr lang="en-US" sz="8000" b="1" dirty="0"/>
              <a:t>function delays </a:t>
            </a:r>
            <a:r>
              <a:rPr lang="en-US" sz="8000" b="1" dirty="0" smtClean="0"/>
              <a:t>in organizational skills </a:t>
            </a:r>
            <a:r>
              <a:rPr lang="en-US" sz="8000" b="1" dirty="0"/>
              <a:t>prevent  students from making the organizational connections needed </a:t>
            </a:r>
            <a:r>
              <a:rPr lang="en-US" sz="8000" b="1" dirty="0" smtClean="0"/>
              <a:t>to perform well in the “now” </a:t>
            </a:r>
            <a:r>
              <a:rPr lang="en-US" sz="8000" b="1" dirty="0"/>
              <a:t>and in the future </a:t>
            </a:r>
          </a:p>
          <a:p>
            <a:endParaRPr lang="en-US" sz="7200" b="1" dirty="0" smtClean="0"/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227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Establishing Morning and Nighttime Routines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Structure and Routines create smooth transitions</a:t>
            </a:r>
          </a:p>
          <a:p>
            <a:r>
              <a:rPr lang="en-US" b="1" dirty="0" smtClean="0"/>
              <a:t>Waking up and getting ready </a:t>
            </a:r>
            <a:r>
              <a:rPr lang="en-US" dirty="0" smtClean="0"/>
              <a:t>for school can be  challenging without a system and structure</a:t>
            </a:r>
          </a:p>
          <a:p>
            <a:r>
              <a:rPr lang="en-US" b="1" dirty="0" smtClean="0"/>
              <a:t>Post a checklist </a:t>
            </a:r>
            <a:r>
              <a:rPr lang="en-US" dirty="0" smtClean="0"/>
              <a:t>to visually record each step - Brush teeth, wash face, get dressed, make bed, eat breakfast, put lunch in backpack, review planner </a:t>
            </a:r>
          </a:p>
          <a:p>
            <a:r>
              <a:rPr lang="en-US" b="1" dirty="0" smtClean="0"/>
              <a:t>Move everything possible to the night before</a:t>
            </a:r>
          </a:p>
          <a:p>
            <a:r>
              <a:rPr lang="en-US" b="1" dirty="0" smtClean="0"/>
              <a:t>Nighttime routines checklist- </a:t>
            </a:r>
            <a:r>
              <a:rPr lang="en-US" dirty="0" smtClean="0"/>
              <a:t>choose clothing at night, pack backpack, check for completed HW in folders</a:t>
            </a:r>
          </a:p>
          <a:p>
            <a:r>
              <a:rPr lang="en-US" b="1" dirty="0" smtClean="0"/>
              <a:t>Set bedtimes </a:t>
            </a:r>
            <a:r>
              <a:rPr lang="en-US" dirty="0" smtClean="0"/>
              <a:t>and stick to them</a:t>
            </a:r>
          </a:p>
          <a:p>
            <a:r>
              <a:rPr lang="en-US" b="1" dirty="0" smtClean="0"/>
              <a:t>Set reminders</a:t>
            </a:r>
            <a:r>
              <a:rPr lang="en-US" dirty="0" smtClean="0"/>
              <a:t> to “check the list” until  habit is 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3935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happens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/>
              <a:t>As curriculum demands increase, teachers have less time to teach soft </a:t>
            </a:r>
            <a:r>
              <a:rPr lang="en-US" sz="3800" b="1" dirty="0" smtClean="0"/>
              <a:t>skills </a:t>
            </a:r>
            <a:endParaRPr lang="en-US" sz="3800" b="1" dirty="0"/>
          </a:p>
          <a:p>
            <a:r>
              <a:rPr lang="en-US" sz="3800" dirty="0"/>
              <a:t>Specific instruction about the </a:t>
            </a:r>
            <a:r>
              <a:rPr lang="en-US" sz="3800" dirty="0" smtClean="0"/>
              <a:t>“how and the why” </a:t>
            </a:r>
            <a:r>
              <a:rPr lang="en-US" sz="3800" dirty="0"/>
              <a:t>may </a:t>
            </a:r>
            <a:r>
              <a:rPr lang="en-US" sz="3800" dirty="0" smtClean="0"/>
              <a:t>still be </a:t>
            </a:r>
            <a:r>
              <a:rPr lang="en-US" sz="3800" dirty="0"/>
              <a:t>needed for the disorganized child who </a:t>
            </a:r>
            <a:r>
              <a:rPr lang="en-US" sz="3800" dirty="0" smtClean="0"/>
              <a:t>lags </a:t>
            </a:r>
            <a:r>
              <a:rPr lang="en-US" sz="3800" dirty="0"/>
              <a:t>behind in organizational skill </a:t>
            </a:r>
            <a:r>
              <a:rPr lang="en-US" sz="3800" dirty="0" smtClean="0"/>
              <a:t>development</a:t>
            </a:r>
            <a:endParaRPr lang="en-US" sz="3800" dirty="0"/>
          </a:p>
          <a:p>
            <a:r>
              <a:rPr lang="en-US" sz="3800" b="1" dirty="0"/>
              <a:t>When a student doesn’t grasp the fundamentals of organization, they quickly fall </a:t>
            </a:r>
            <a:r>
              <a:rPr lang="en-US" sz="3800" b="1" dirty="0" smtClean="0"/>
              <a:t>behind</a:t>
            </a:r>
          </a:p>
          <a:p>
            <a:r>
              <a:rPr lang="en-US" sz="3800" dirty="0" smtClean="0"/>
              <a:t>And will continue </a:t>
            </a:r>
            <a:r>
              <a:rPr lang="en-US" sz="3800" dirty="0"/>
              <a:t>to fall further behind without specific </a:t>
            </a:r>
            <a:r>
              <a:rPr lang="en-US" sz="3800" dirty="0" smtClean="0"/>
              <a:t>intervention </a:t>
            </a:r>
            <a:endParaRPr lang="en-US" sz="3800" dirty="0"/>
          </a:p>
          <a:p>
            <a:r>
              <a:rPr lang="en-US" sz="3800" b="1" dirty="0"/>
              <a:t>D</a:t>
            </a:r>
            <a:r>
              <a:rPr lang="en-US" sz="3800" b="1" dirty="0" smtClean="0"/>
              <a:t>isorganized </a:t>
            </a:r>
            <a:r>
              <a:rPr lang="en-US" sz="3800" b="1" dirty="0"/>
              <a:t>students </a:t>
            </a:r>
            <a:r>
              <a:rPr lang="en-US" sz="3800" b="1" dirty="0" smtClean="0"/>
              <a:t>may be  left </a:t>
            </a:r>
            <a:r>
              <a:rPr lang="en-US" sz="3800" b="1" dirty="0"/>
              <a:t>without an important set of </a:t>
            </a:r>
            <a:r>
              <a:rPr lang="en-US" sz="3800" b="1" dirty="0" smtClean="0"/>
              <a:t> academic and life skills</a:t>
            </a:r>
          </a:p>
          <a:p>
            <a:r>
              <a:rPr lang="en-US" sz="3800" b="1" dirty="0" smtClean="0"/>
              <a:t>In </a:t>
            </a:r>
            <a:r>
              <a:rPr lang="en-US" sz="3800" b="1" dirty="0"/>
              <a:t>later </a:t>
            </a:r>
            <a:r>
              <a:rPr lang="en-US" sz="3800" b="1" dirty="0" smtClean="0"/>
              <a:t>years, disorganization masquerades as a </a:t>
            </a:r>
            <a:r>
              <a:rPr lang="en-US" sz="3800" b="1" dirty="0"/>
              <a:t>failure to live up t</a:t>
            </a:r>
            <a:r>
              <a:rPr lang="en-US" sz="3800" dirty="0"/>
              <a:t>o the expectations of teachers, parents and </a:t>
            </a:r>
            <a:r>
              <a:rPr lang="en-US" sz="3800" dirty="0" smtClean="0"/>
              <a:t>themselves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/>
              <a:t>Disorganization </a:t>
            </a:r>
            <a:r>
              <a:rPr lang="en-US" sz="3800" b="1" dirty="0" smtClean="0"/>
              <a:t>should be </a:t>
            </a:r>
            <a:r>
              <a:rPr lang="en-US" sz="3800" b="1" dirty="0"/>
              <a:t>a </a:t>
            </a:r>
            <a:r>
              <a:rPr lang="en-US" sz="3800" b="1" dirty="0" smtClean="0"/>
              <a:t>red </a:t>
            </a:r>
            <a:r>
              <a:rPr lang="en-US" sz="3800" b="1" dirty="0"/>
              <a:t>f</a:t>
            </a:r>
            <a:r>
              <a:rPr lang="en-US" sz="3800" b="1" dirty="0" smtClean="0"/>
              <a:t>lag </a:t>
            </a:r>
            <a:r>
              <a:rPr lang="en-US" sz="3800" b="1" dirty="0"/>
              <a:t>for parents and teachers </a:t>
            </a:r>
            <a:r>
              <a:rPr lang="en-US" sz="3800" b="1" dirty="0" smtClean="0"/>
              <a:t>!</a:t>
            </a:r>
            <a:endParaRPr lang="en-US" sz="3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97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Middle School, High School and Beyond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Disorganization </a:t>
            </a:r>
            <a:r>
              <a:rPr lang="en-US" dirty="0"/>
              <a:t>becomes </a:t>
            </a:r>
            <a:r>
              <a:rPr lang="en-US" b="1" dirty="0"/>
              <a:t>more problematic </a:t>
            </a:r>
            <a:r>
              <a:rPr lang="en-US" dirty="0"/>
              <a:t>as academic and organizational demands increase </a:t>
            </a:r>
          </a:p>
          <a:p>
            <a:r>
              <a:rPr lang="en-US" dirty="0" smtClean="0"/>
              <a:t>Faced </a:t>
            </a:r>
            <a:r>
              <a:rPr lang="en-US" dirty="0"/>
              <a:t>with </a:t>
            </a:r>
            <a:r>
              <a:rPr lang="en-US" b="1" dirty="0"/>
              <a:t>multiple teachers and subjects</a:t>
            </a:r>
            <a:r>
              <a:rPr lang="en-US" dirty="0"/>
              <a:t>, survival skills of the past may rapidly disintegrate</a:t>
            </a:r>
            <a:r>
              <a:rPr lang="en-US" dirty="0" smtClean="0"/>
              <a:t>…..</a:t>
            </a:r>
          </a:p>
          <a:p>
            <a:r>
              <a:rPr lang="en-US" b="1" dirty="0" smtClean="0"/>
              <a:t>Teacher</a:t>
            </a:r>
            <a:r>
              <a:rPr lang="en-US" dirty="0" smtClean="0"/>
              <a:t>  organizational </a:t>
            </a:r>
            <a:r>
              <a:rPr lang="en-US" b="1" dirty="0"/>
              <a:t>assistance</a:t>
            </a:r>
            <a:r>
              <a:rPr lang="en-US" dirty="0"/>
              <a:t> and leniency </a:t>
            </a:r>
            <a:r>
              <a:rPr lang="en-US" b="1" dirty="0" smtClean="0"/>
              <a:t>fades</a:t>
            </a:r>
          </a:p>
          <a:p>
            <a:r>
              <a:rPr lang="en-US" b="1" dirty="0" smtClean="0"/>
              <a:t>Parents</a:t>
            </a:r>
            <a:r>
              <a:rPr lang="en-US" dirty="0" smtClean="0"/>
              <a:t> often </a:t>
            </a:r>
            <a:r>
              <a:rPr lang="en-US" b="1" dirty="0" smtClean="0"/>
              <a:t>function</a:t>
            </a:r>
            <a:r>
              <a:rPr lang="en-US" dirty="0" smtClean="0"/>
              <a:t> at home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b="1" dirty="0" smtClean="0"/>
              <a:t>students</a:t>
            </a:r>
            <a:r>
              <a:rPr lang="en-US" dirty="0" smtClean="0"/>
              <a:t> by organizing for, not with them</a:t>
            </a:r>
          </a:p>
          <a:p>
            <a:r>
              <a:rPr lang="en-US" b="1" dirty="0" smtClean="0"/>
              <a:t>Students resist organizing- </a:t>
            </a:r>
            <a:r>
              <a:rPr lang="en-US" dirty="0" smtClean="0"/>
              <a:t>it causes them to become </a:t>
            </a:r>
            <a:r>
              <a:rPr lang="en-US" b="1" dirty="0" smtClean="0"/>
              <a:t>overwhelmed, frustrated and stressed</a:t>
            </a:r>
          </a:p>
          <a:p>
            <a:r>
              <a:rPr lang="en-US" dirty="0" smtClean="0"/>
              <a:t>As </a:t>
            </a:r>
            <a:r>
              <a:rPr lang="en-US" b="1" dirty="0" smtClean="0"/>
              <a:t>academic demands increase</a:t>
            </a:r>
            <a:r>
              <a:rPr lang="en-US" dirty="0" smtClean="0"/>
              <a:t>, </a:t>
            </a:r>
            <a:r>
              <a:rPr lang="en-US" b="1" dirty="0" smtClean="0"/>
              <a:t>stress levels increase </a:t>
            </a:r>
            <a:r>
              <a:rPr lang="en-US" dirty="0" smtClean="0"/>
              <a:t>for the student at home and in the classroom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1036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128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Middle School and High School Signs and Symptoms of Disorganization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r>
              <a:rPr lang="en-US" sz="2400" b="1" dirty="0" smtClean="0"/>
              <a:t>Loses /</a:t>
            </a:r>
            <a:r>
              <a:rPr lang="en-US" sz="2400" dirty="0" smtClean="0"/>
              <a:t> misplaces assignments and notes needed for HW and studying</a:t>
            </a:r>
          </a:p>
          <a:p>
            <a:r>
              <a:rPr lang="en-US" sz="2400" b="1" dirty="0" smtClean="0"/>
              <a:t>Doesn’t hand  </a:t>
            </a:r>
            <a:r>
              <a:rPr lang="en-US" sz="2400" dirty="0" smtClean="0"/>
              <a:t>assignments</a:t>
            </a:r>
            <a:r>
              <a:rPr lang="en-US" sz="2400" b="1" dirty="0" smtClean="0"/>
              <a:t> in </a:t>
            </a:r>
            <a:r>
              <a:rPr lang="en-US" sz="2400" dirty="0" smtClean="0"/>
              <a:t>on time (or at all)</a:t>
            </a:r>
          </a:p>
          <a:p>
            <a:r>
              <a:rPr lang="en-US" sz="2400" b="1" dirty="0"/>
              <a:t>N</a:t>
            </a:r>
            <a:r>
              <a:rPr lang="en-US" sz="2400" b="1" dirty="0" smtClean="0"/>
              <a:t>o </a:t>
            </a:r>
            <a:r>
              <a:rPr lang="en-US" sz="2400" dirty="0" smtClean="0"/>
              <a:t>consistent </a:t>
            </a:r>
            <a:r>
              <a:rPr lang="en-US" sz="2400" b="1" dirty="0" smtClean="0"/>
              <a:t>system</a:t>
            </a:r>
            <a:r>
              <a:rPr lang="en-US" sz="2400" dirty="0" smtClean="0"/>
              <a:t> exists for </a:t>
            </a:r>
            <a:r>
              <a:rPr lang="en-US" sz="2400" b="1" dirty="0" smtClean="0"/>
              <a:t>recording assignments </a:t>
            </a:r>
          </a:p>
          <a:p>
            <a:r>
              <a:rPr lang="en-US" sz="2400" b="1" dirty="0" smtClean="0"/>
              <a:t>Difficulty breaking </a:t>
            </a:r>
            <a:r>
              <a:rPr lang="en-US" sz="2400" dirty="0" smtClean="0"/>
              <a:t>projects </a:t>
            </a:r>
            <a:r>
              <a:rPr lang="en-US" sz="2400" b="1" dirty="0" smtClean="0"/>
              <a:t>down</a:t>
            </a:r>
            <a:r>
              <a:rPr lang="en-US" sz="2400" dirty="0" smtClean="0"/>
              <a:t> and </a:t>
            </a:r>
            <a:r>
              <a:rPr lang="en-US" sz="2400" b="1" dirty="0" smtClean="0"/>
              <a:t>planning</a:t>
            </a:r>
            <a:r>
              <a:rPr lang="en-US" sz="2400" dirty="0" smtClean="0"/>
              <a:t> for the future</a:t>
            </a:r>
          </a:p>
          <a:p>
            <a:r>
              <a:rPr lang="en-US" sz="2400" b="1" dirty="0" smtClean="0"/>
              <a:t>Backpack stu</a:t>
            </a:r>
            <a:r>
              <a:rPr lang="en-US" sz="2400" dirty="0" smtClean="0"/>
              <a:t>ffed with crumbled papers, random objects and old lunches</a:t>
            </a:r>
          </a:p>
          <a:p>
            <a:r>
              <a:rPr lang="en-US" sz="2400" b="1" dirty="0" smtClean="0"/>
              <a:t>Misses deadlines</a:t>
            </a:r>
            <a:r>
              <a:rPr lang="en-US" sz="2400" dirty="0" smtClean="0"/>
              <a:t>/ doesn’t keep track of due dates</a:t>
            </a:r>
          </a:p>
          <a:p>
            <a:r>
              <a:rPr lang="en-US" sz="2400" b="1" dirty="0" smtClean="0"/>
              <a:t>Leaves everything </a:t>
            </a:r>
            <a:r>
              <a:rPr lang="en-US" sz="2400" dirty="0" smtClean="0"/>
              <a:t>to the last minute</a:t>
            </a:r>
          </a:p>
          <a:p>
            <a:r>
              <a:rPr lang="en-US" sz="2400" b="1" dirty="0" smtClean="0"/>
              <a:t>Disrupts</a:t>
            </a:r>
            <a:r>
              <a:rPr lang="en-US" sz="2400" dirty="0" smtClean="0"/>
              <a:t> home life with frantic searches, urgent requests for last minute assistance which lead to…..</a:t>
            </a:r>
            <a:endParaRPr lang="en-US" sz="2400" dirty="0"/>
          </a:p>
          <a:p>
            <a:r>
              <a:rPr lang="en-US" sz="2400" b="1" dirty="0"/>
              <a:t>A</a:t>
            </a:r>
            <a:r>
              <a:rPr lang="en-US" sz="2400" b="1" dirty="0" smtClean="0"/>
              <a:t>nxiety </a:t>
            </a:r>
            <a:r>
              <a:rPr lang="en-US" sz="2400" dirty="0" smtClean="0"/>
              <a:t>fueled meltdowns</a:t>
            </a:r>
          </a:p>
          <a:p>
            <a:r>
              <a:rPr lang="en-US" sz="2400" b="1" dirty="0" smtClean="0"/>
              <a:t>Disorganization causes students to do twice as much work </a:t>
            </a:r>
          </a:p>
        </p:txBody>
      </p:sp>
    </p:spTree>
    <p:extLst>
      <p:ext uri="{BB962C8B-B14F-4D97-AF65-F5344CB8AC3E}">
        <p14:creationId xmlns:p14="http://schemas.microsoft.com/office/powerpoint/2010/main" xmlns="" val="2504981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Emotional Impact of Disorganization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Students</a:t>
            </a:r>
            <a:r>
              <a:rPr lang="en-US" dirty="0" smtClean="0"/>
              <a:t> are </a:t>
            </a:r>
            <a:r>
              <a:rPr lang="en-US" b="1" dirty="0"/>
              <a:t>upset, overwhelmed </a:t>
            </a:r>
            <a:r>
              <a:rPr lang="en-US" dirty="0"/>
              <a:t>and </a:t>
            </a:r>
            <a:r>
              <a:rPr lang="en-US" b="1" dirty="0"/>
              <a:t>exhausted</a:t>
            </a:r>
          </a:p>
          <a:p>
            <a:r>
              <a:rPr lang="en-US" dirty="0" smtClean="0"/>
              <a:t>They are often </a:t>
            </a:r>
            <a:r>
              <a:rPr lang="en-US" b="1" dirty="0" smtClean="0"/>
              <a:t>told to try </a:t>
            </a:r>
            <a:r>
              <a:rPr lang="en-US" dirty="0" smtClean="0"/>
              <a:t>harder…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stop being </a:t>
            </a:r>
            <a:r>
              <a:rPr lang="en-US" dirty="0" smtClean="0"/>
              <a:t>so lazy…</a:t>
            </a:r>
          </a:p>
          <a:p>
            <a:r>
              <a:rPr lang="en-US" dirty="0" smtClean="0"/>
              <a:t>And </a:t>
            </a:r>
            <a:r>
              <a:rPr lang="en-US" b="1" dirty="0" smtClean="0"/>
              <a:t>irresponsible</a:t>
            </a:r>
            <a:r>
              <a:rPr lang="en-US" dirty="0" smtClean="0"/>
              <a:t>!</a:t>
            </a:r>
          </a:p>
          <a:p>
            <a:r>
              <a:rPr lang="en-US" dirty="0" smtClean="0"/>
              <a:t>Hold on….</a:t>
            </a:r>
          </a:p>
          <a:p>
            <a:r>
              <a:rPr lang="en-US" b="1" dirty="0" smtClean="0"/>
              <a:t>These kids may be trying as hard as they can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root of the problem</a:t>
            </a:r>
            <a:r>
              <a:rPr lang="en-US" dirty="0" smtClean="0"/>
              <a:t> may have nothing to do with their motivation to do well--most kids at least start out wanting to do well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language we use </a:t>
            </a:r>
            <a:r>
              <a:rPr lang="en-US" dirty="0" smtClean="0"/>
              <a:t>about their disorganization frames our own </a:t>
            </a:r>
            <a:r>
              <a:rPr lang="en-US" b="1" dirty="0" smtClean="0"/>
              <a:t>mindsets </a:t>
            </a:r>
            <a:r>
              <a:rPr lang="en-US" dirty="0" smtClean="0"/>
              <a:t>and theirs-what are we saying to ourselves and them?</a:t>
            </a:r>
          </a:p>
          <a:p>
            <a:r>
              <a:rPr lang="en-US" b="1" dirty="0"/>
              <a:t>S</a:t>
            </a:r>
            <a:r>
              <a:rPr lang="en-US" b="1" dirty="0" smtClean="0"/>
              <a:t>tudents need help developing organizational skills to do well</a:t>
            </a:r>
          </a:p>
          <a:p>
            <a:r>
              <a:rPr lang="en-US" dirty="0" smtClean="0"/>
              <a:t>BUT, they must be response-</a:t>
            </a:r>
            <a:r>
              <a:rPr lang="en-US" b="1" dirty="0" smtClean="0"/>
              <a:t>able </a:t>
            </a:r>
            <a:r>
              <a:rPr lang="en-US" dirty="0" smtClean="0"/>
              <a:t>to organize themselves</a:t>
            </a:r>
          </a:p>
          <a:p>
            <a:r>
              <a:rPr lang="en-US" dirty="0" smtClean="0"/>
              <a:t>In other words, they must have the </a:t>
            </a:r>
            <a:r>
              <a:rPr lang="en-US" b="1" dirty="0" smtClean="0"/>
              <a:t> ability to organize themselves   </a:t>
            </a:r>
            <a:r>
              <a:rPr lang="en-US" dirty="0" smtClean="0"/>
              <a:t>(organizational skill set)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92739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Really “Soft Skills”   </a:t>
            </a:r>
            <a:br>
              <a:rPr lang="en-US" dirty="0" smtClean="0"/>
            </a:br>
            <a:r>
              <a:rPr lang="en-US" dirty="0" smtClean="0"/>
              <a:t>Essential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need to believe they can acquire and learn organizational, planning and time management skills- They are not hopeless!</a:t>
            </a:r>
          </a:p>
          <a:p>
            <a:r>
              <a:rPr lang="en-US" dirty="0" smtClean="0"/>
              <a:t>Students need support, not criticism, in developing lagging skills</a:t>
            </a:r>
          </a:p>
          <a:p>
            <a:r>
              <a:rPr lang="en-US" dirty="0" smtClean="0"/>
              <a:t>Through specific, individualized skill development, practice and patience, academic potential can be reached!</a:t>
            </a:r>
          </a:p>
          <a:p>
            <a:r>
              <a:rPr lang="en-US" dirty="0" smtClean="0"/>
              <a:t>When we believe in them, and praise students for their efforts, success grows!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8665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Response-ABLE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Lack of organizational </a:t>
            </a:r>
            <a:r>
              <a:rPr lang="en-US" b="1" dirty="0"/>
              <a:t>skills combined with heavier </a:t>
            </a:r>
            <a:r>
              <a:rPr lang="en-US" b="1" dirty="0" smtClean="0"/>
              <a:t>workloads and </a:t>
            </a:r>
            <a:r>
              <a:rPr lang="en-US" b="1" dirty="0"/>
              <a:t>more academic </a:t>
            </a:r>
            <a:r>
              <a:rPr lang="en-US" b="1" dirty="0" smtClean="0"/>
              <a:t>stress becomes overwhelming and results in:</a:t>
            </a:r>
          </a:p>
          <a:p>
            <a:r>
              <a:rPr lang="en-US" b="1" dirty="0" smtClean="0"/>
              <a:t>Academic stress </a:t>
            </a:r>
            <a:r>
              <a:rPr lang="en-US" dirty="0" smtClean="0"/>
              <a:t>at home and in school </a:t>
            </a:r>
          </a:p>
          <a:p>
            <a:r>
              <a:rPr lang="en-US" dirty="0" smtClean="0"/>
              <a:t>Missing </a:t>
            </a:r>
            <a:r>
              <a:rPr lang="en-US" dirty="0"/>
              <a:t>and late </a:t>
            </a:r>
            <a:r>
              <a:rPr lang="en-US" dirty="0" smtClean="0"/>
              <a:t>assignments, </a:t>
            </a:r>
            <a:r>
              <a:rPr lang="en-US" b="1" dirty="0" smtClean="0"/>
              <a:t>deteriorating grades</a:t>
            </a:r>
          </a:p>
          <a:p>
            <a:r>
              <a:rPr lang="en-US" b="1" dirty="0" smtClean="0"/>
              <a:t>Loss of self-esteem, hopelessness, self-blame, blaming others</a:t>
            </a:r>
          </a:p>
          <a:p>
            <a:r>
              <a:rPr lang="en-US" dirty="0" smtClean="0"/>
              <a:t>Parent </a:t>
            </a:r>
            <a:r>
              <a:rPr lang="en-US" dirty="0"/>
              <a:t>and </a:t>
            </a:r>
            <a:r>
              <a:rPr lang="en-US" dirty="0" smtClean="0"/>
              <a:t>teacher note- try not to buy </a:t>
            </a:r>
            <a:r>
              <a:rPr lang="en-US" dirty="0"/>
              <a:t>into the image of the hopelessly disorganized </a:t>
            </a:r>
            <a:r>
              <a:rPr lang="en-US" dirty="0" smtClean="0"/>
              <a:t>student--this reinforces the behavior and…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student’s mindset </a:t>
            </a:r>
            <a:r>
              <a:rPr lang="en-US" dirty="0" smtClean="0"/>
              <a:t>becomes “</a:t>
            </a:r>
            <a:r>
              <a:rPr lang="en-US" b="1" dirty="0" smtClean="0"/>
              <a:t>nothing </a:t>
            </a:r>
            <a:r>
              <a:rPr lang="en-US" b="1" dirty="0"/>
              <a:t>can be </a:t>
            </a:r>
            <a:r>
              <a:rPr lang="en-US" b="1" dirty="0" smtClean="0"/>
              <a:t>done”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sense of </a:t>
            </a:r>
            <a:r>
              <a:rPr lang="en-US" b="1" dirty="0"/>
              <a:t>learned helplessness </a:t>
            </a:r>
            <a:r>
              <a:rPr lang="en-US" dirty="0"/>
              <a:t>and hopelessness develops in </a:t>
            </a:r>
            <a:r>
              <a:rPr lang="en-US" dirty="0" smtClean="0"/>
              <a:t> </a:t>
            </a:r>
            <a:r>
              <a:rPr lang="en-US" dirty="0"/>
              <a:t>disorganized </a:t>
            </a:r>
            <a:r>
              <a:rPr lang="en-US" dirty="0" smtClean="0"/>
              <a:t>students (they need support systems)</a:t>
            </a:r>
          </a:p>
          <a:p>
            <a:r>
              <a:rPr lang="en-US" dirty="0" smtClean="0"/>
              <a:t>Students, parents, teachers often </a:t>
            </a:r>
            <a:r>
              <a:rPr lang="en-US" b="1" dirty="0" smtClean="0"/>
              <a:t>believe </a:t>
            </a:r>
            <a:r>
              <a:rPr lang="en-US" dirty="0" smtClean="0"/>
              <a:t>they are simply </a:t>
            </a:r>
            <a:r>
              <a:rPr lang="en-US" b="1" dirty="0" smtClean="0"/>
              <a:t>lazy, unmotivated, disorganized and hopeless</a:t>
            </a:r>
          </a:p>
          <a:p>
            <a:pPr marL="0" indent="0">
              <a:buNone/>
            </a:pPr>
            <a:r>
              <a:rPr lang="en-US" b="1" dirty="0" smtClean="0"/>
              <a:t>             Good News Flash:  Something </a:t>
            </a:r>
            <a:r>
              <a:rPr lang="en-US" b="1" dirty="0"/>
              <a:t>can be </a:t>
            </a:r>
            <a:r>
              <a:rPr lang="en-US" b="1" dirty="0" smtClean="0"/>
              <a:t>done!  Solutions do exist! </a:t>
            </a:r>
            <a:endParaRPr lang="en-US" b="1" dirty="0"/>
          </a:p>
          <a:p>
            <a:r>
              <a:rPr lang="en-US" dirty="0" smtClean="0"/>
              <a:t>Students can develop organizational skills with our support </a:t>
            </a:r>
            <a:r>
              <a:rPr lang="en-US" dirty="0"/>
              <a:t>and </a:t>
            </a:r>
            <a:r>
              <a:rPr lang="en-US" dirty="0" smtClean="0"/>
              <a:t>appropriate scaffolding built around them while new skills </a:t>
            </a:r>
            <a:r>
              <a:rPr lang="en-US" dirty="0"/>
              <a:t>are </a:t>
            </a:r>
            <a:r>
              <a:rPr lang="en-US" dirty="0" smtClean="0"/>
              <a:t>developing</a:t>
            </a:r>
          </a:p>
          <a:p>
            <a:r>
              <a:rPr lang="en-US" b="1" dirty="0" smtClean="0"/>
              <a:t>Disorganization </a:t>
            </a:r>
            <a:r>
              <a:rPr lang="en-US" b="1" dirty="0"/>
              <a:t>is not a character </a:t>
            </a:r>
            <a:r>
              <a:rPr lang="en-US" b="1" dirty="0" smtClean="0"/>
              <a:t>flaw! It is a developmental skill delay!</a:t>
            </a:r>
          </a:p>
          <a:p>
            <a:r>
              <a:rPr lang="en-US" b="1" dirty="0" smtClean="0"/>
              <a:t>While their brain’s EFs may develop slower than average, the academic, social and emotional demands remain the same for them! Ready, or not…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39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They Are NOT Lazy, They Are Disorganized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562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Laziness and lack of motivation are not diagnoses or the root of the problem</a:t>
            </a:r>
          </a:p>
          <a:p>
            <a:r>
              <a:rPr lang="en-US" sz="2000" b="1" dirty="0" smtClean="0"/>
              <a:t>The real issue lies in slower brain development, resulting in EF delays</a:t>
            </a:r>
          </a:p>
          <a:p>
            <a:r>
              <a:rPr lang="en-US" sz="2000" dirty="0" smtClean="0"/>
              <a:t>Due to these delays, after years of difficulty with school and homework  students can become beaten down, learn not to try anymore, anxious and/or depressed</a:t>
            </a:r>
          </a:p>
          <a:p>
            <a:r>
              <a:rPr lang="en-US" sz="2000" dirty="0" smtClean="0"/>
              <a:t>Something simple like </a:t>
            </a:r>
            <a:r>
              <a:rPr lang="en-US" sz="2000" b="1" dirty="0" smtClean="0"/>
              <a:t>following  directions requires good mental organizational and attentional skills to focus and execute- </a:t>
            </a:r>
            <a:r>
              <a:rPr lang="en-US" sz="2000" dirty="0" smtClean="0"/>
              <a:t>if they are not listening, they may not be willfully </a:t>
            </a:r>
            <a:r>
              <a:rPr lang="en-US" sz="2000" dirty="0"/>
              <a:t>ignoring </a:t>
            </a:r>
            <a:r>
              <a:rPr lang="en-US" sz="2000" dirty="0" smtClean="0"/>
              <a:t>you-they may be </a:t>
            </a:r>
            <a:r>
              <a:rPr lang="en-US" sz="2000" b="1" dirty="0" smtClean="0"/>
              <a:t>struggling to process </a:t>
            </a:r>
            <a:r>
              <a:rPr lang="en-US" sz="2000" dirty="0" smtClean="0"/>
              <a:t>the information (Language Processing) </a:t>
            </a:r>
          </a:p>
          <a:p>
            <a:r>
              <a:rPr lang="en-US" sz="2000" dirty="0" smtClean="0"/>
              <a:t>The </a:t>
            </a:r>
            <a:r>
              <a:rPr lang="en-US" sz="2000" b="1" dirty="0"/>
              <a:t>disorganized </a:t>
            </a:r>
            <a:r>
              <a:rPr lang="en-US" sz="2000" b="1" dirty="0" smtClean="0"/>
              <a:t>child is stuck </a:t>
            </a:r>
            <a:r>
              <a:rPr lang="en-US" sz="2000" dirty="0" smtClean="0"/>
              <a:t>and </a:t>
            </a:r>
            <a:r>
              <a:rPr lang="en-US" sz="2000" dirty="0"/>
              <a:t>needs explicit age appropriate organizational skills to get them unstuck</a:t>
            </a:r>
          </a:p>
          <a:p>
            <a:r>
              <a:rPr lang="en-US" sz="2000" b="1" dirty="0" smtClean="0"/>
              <a:t>Learning </a:t>
            </a:r>
            <a:r>
              <a:rPr lang="en-US" sz="2000" dirty="0" smtClean="0"/>
              <a:t>to be organized </a:t>
            </a:r>
            <a:r>
              <a:rPr lang="en-US" sz="2000" b="1" dirty="0" smtClean="0"/>
              <a:t>is a process </a:t>
            </a:r>
            <a:r>
              <a:rPr lang="en-US" sz="2000" dirty="0" smtClean="0"/>
              <a:t>that requires acquisition of skills and creating and maintaining structure in the physical/cognitive environment</a:t>
            </a:r>
            <a:endParaRPr lang="en-US" sz="2000" b="1" dirty="0" smtClean="0"/>
          </a:p>
          <a:p>
            <a:r>
              <a:rPr lang="en-US" sz="2000" b="1" dirty="0" smtClean="0"/>
              <a:t>Organization skills</a:t>
            </a:r>
            <a:r>
              <a:rPr lang="en-US" sz="2000" dirty="0" smtClean="0"/>
              <a:t> must be taught, practiced, honed and refined</a:t>
            </a:r>
          </a:p>
          <a:p>
            <a:r>
              <a:rPr lang="en-US" sz="2000" dirty="0" smtClean="0"/>
              <a:t>The process  </a:t>
            </a:r>
            <a:r>
              <a:rPr lang="en-US" sz="2000" b="1" dirty="0" smtClean="0"/>
              <a:t>requires dedication, optimism, support, patience and love</a:t>
            </a:r>
          </a:p>
        </p:txBody>
      </p:sp>
    </p:spTree>
    <p:extLst>
      <p:ext uri="{BB962C8B-B14F-4D97-AF65-F5344CB8AC3E}">
        <p14:creationId xmlns:p14="http://schemas.microsoft.com/office/powerpoint/2010/main" xmlns="" val="25006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It’s Not So Simple--Getting the Work Completed/ Returned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5410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Starts</a:t>
            </a:r>
            <a:r>
              <a:rPr lang="en-US" sz="3600" dirty="0" smtClean="0"/>
              <a:t> with getting the correct </a:t>
            </a:r>
            <a:r>
              <a:rPr lang="en-US" sz="3600" b="1" dirty="0" smtClean="0"/>
              <a:t>assignments</a:t>
            </a:r>
            <a:r>
              <a:rPr lang="en-US" sz="3600" dirty="0" smtClean="0"/>
              <a:t> and </a:t>
            </a:r>
            <a:r>
              <a:rPr lang="en-US" sz="3600" b="1" dirty="0" smtClean="0"/>
              <a:t>materials home </a:t>
            </a:r>
          </a:p>
          <a:p>
            <a:r>
              <a:rPr lang="en-US" sz="3600" dirty="0" smtClean="0"/>
              <a:t>Continues with  </a:t>
            </a:r>
            <a:r>
              <a:rPr lang="en-US" sz="3600" b="1" dirty="0" smtClean="0"/>
              <a:t>planning, prioritizing  and completing </a:t>
            </a:r>
            <a:r>
              <a:rPr lang="en-US" sz="3600" dirty="0" smtClean="0"/>
              <a:t>the work</a:t>
            </a:r>
          </a:p>
          <a:p>
            <a:r>
              <a:rPr lang="en-US" sz="3600" dirty="0" smtClean="0"/>
              <a:t>Next, the work must be returned in the </a:t>
            </a:r>
            <a:r>
              <a:rPr lang="en-US" sz="3600" b="1" dirty="0" smtClean="0"/>
              <a:t>correct HW Folder  </a:t>
            </a:r>
          </a:p>
          <a:p>
            <a:r>
              <a:rPr lang="en-US" sz="3600" dirty="0" smtClean="0"/>
              <a:t>Last, the work must be located and </a:t>
            </a:r>
            <a:r>
              <a:rPr lang="en-US" sz="3600" b="1" dirty="0" smtClean="0"/>
              <a:t>handed in</a:t>
            </a:r>
          </a:p>
        </p:txBody>
      </p:sp>
    </p:spTree>
    <p:extLst>
      <p:ext uri="{BB962C8B-B14F-4D97-AF65-F5344CB8AC3E}">
        <p14:creationId xmlns:p14="http://schemas.microsoft.com/office/powerpoint/2010/main" xmlns="" val="146588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Organization: A Critical Skill </a:t>
            </a:r>
            <a:r>
              <a:rPr lang="en-US" sz="4000" b="1" dirty="0"/>
              <a:t>for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School Success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Lagging organizational skills impact a students academic performance no matter how  intellectually (or otherwise) gifted               </a:t>
            </a:r>
            <a:endParaRPr lang="en-US" sz="2400" dirty="0"/>
          </a:p>
          <a:p>
            <a:r>
              <a:rPr lang="en-US" sz="2000" dirty="0" smtClean="0"/>
              <a:t>Disorganization </a:t>
            </a:r>
            <a:r>
              <a:rPr lang="en-US" sz="2000" dirty="0"/>
              <a:t>has </a:t>
            </a:r>
            <a:r>
              <a:rPr lang="en-US" sz="2000" b="1" dirty="0" smtClean="0"/>
              <a:t>no correlation </a:t>
            </a:r>
            <a:r>
              <a:rPr lang="en-US" sz="2000" dirty="0" smtClean="0"/>
              <a:t>with intellectual ability</a:t>
            </a:r>
          </a:p>
          <a:p>
            <a:r>
              <a:rPr lang="en-US" sz="2000" b="1" dirty="0" smtClean="0"/>
              <a:t>Organization is a brain-based skill  (Executive Function)</a:t>
            </a:r>
          </a:p>
          <a:p>
            <a:r>
              <a:rPr lang="en-US" sz="2000" b="1" dirty="0" smtClean="0"/>
              <a:t>Behaviors</a:t>
            </a:r>
            <a:r>
              <a:rPr lang="en-US" sz="2000" dirty="0" smtClean="0"/>
              <a:t> </a:t>
            </a:r>
            <a:r>
              <a:rPr lang="en-US" sz="2000" dirty="0"/>
              <a:t>signaling disorganization emerge at different stages of </a:t>
            </a:r>
            <a:r>
              <a:rPr lang="en-US" sz="2000" dirty="0" smtClean="0"/>
              <a:t>development</a:t>
            </a:r>
          </a:p>
          <a:p>
            <a:r>
              <a:rPr lang="en-US" sz="2000" b="1" dirty="0" smtClean="0"/>
              <a:t>Organizational </a:t>
            </a:r>
            <a:r>
              <a:rPr lang="en-US" sz="2000" b="1" dirty="0"/>
              <a:t>skill impairment </a:t>
            </a:r>
            <a:r>
              <a:rPr lang="en-US" sz="2000" dirty="0"/>
              <a:t>can be evident from early childhood, </a:t>
            </a:r>
            <a:r>
              <a:rPr lang="en-US" sz="2000" dirty="0" smtClean="0"/>
              <a:t>elementary school or….. they fly under the radar</a:t>
            </a:r>
            <a:endParaRPr lang="en-US" sz="2000" dirty="0"/>
          </a:p>
          <a:p>
            <a:r>
              <a:rPr lang="en-US" sz="2000" dirty="0"/>
              <a:t>Things </a:t>
            </a:r>
            <a:r>
              <a:rPr lang="en-US" sz="2000" dirty="0" smtClean="0"/>
              <a:t>may not  </a:t>
            </a:r>
            <a:r>
              <a:rPr lang="en-US" sz="2000" dirty="0"/>
              <a:t>fall apart for </a:t>
            </a:r>
            <a:r>
              <a:rPr lang="en-US" sz="2000" dirty="0" smtClean="0"/>
              <a:t>under the radar students until </a:t>
            </a:r>
            <a:r>
              <a:rPr lang="en-US" sz="2000" dirty="0"/>
              <a:t>middle school, high school or </a:t>
            </a:r>
            <a:r>
              <a:rPr lang="en-US" sz="2000" dirty="0" smtClean="0"/>
              <a:t>college</a:t>
            </a:r>
          </a:p>
          <a:p>
            <a:pPr marL="0" indent="0">
              <a:buNone/>
            </a:pPr>
            <a:r>
              <a:rPr lang="en-US" sz="2400" b="1" dirty="0" smtClean="0"/>
              <a:t>Disorganization is not a character flaw,  </a:t>
            </a:r>
            <a:r>
              <a:rPr lang="en-US" sz="2400" b="1" dirty="0"/>
              <a:t>i</a:t>
            </a:r>
            <a:r>
              <a:rPr lang="en-US" sz="2400" b="1" dirty="0" smtClean="0"/>
              <a:t>t is a weak skill set!</a:t>
            </a:r>
          </a:p>
          <a:p>
            <a:r>
              <a:rPr lang="en-US" sz="2400" b="1" dirty="0" smtClean="0"/>
              <a:t>No one chooses (or likes) to be disorganized!</a:t>
            </a:r>
          </a:p>
          <a:p>
            <a:r>
              <a:rPr lang="en-US" sz="2400" b="1" dirty="0" smtClean="0"/>
              <a:t>Disorganized students are not giving us a hard time, they are having a hard time!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33954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30"/>
            <a:ext cx="8229600" cy="1143000"/>
          </a:xfrm>
        </p:spPr>
        <p:txBody>
          <a:bodyPr/>
          <a:lstStyle/>
          <a:p>
            <a:r>
              <a:rPr lang="en-US" b="1" dirty="0"/>
              <a:t>Why is this so difficult?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562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/>
              <a:t>ability to set long terms goals </a:t>
            </a:r>
            <a:r>
              <a:rPr lang="en-US" sz="1800" dirty="0"/>
              <a:t>and break </a:t>
            </a:r>
            <a:r>
              <a:rPr lang="en-US" sz="1800" dirty="0" smtClean="0"/>
              <a:t>them </a:t>
            </a:r>
            <a:r>
              <a:rPr lang="en-US" sz="1800" dirty="0"/>
              <a:t>into short term goals is </a:t>
            </a:r>
            <a:r>
              <a:rPr lang="en-US" sz="1800" b="1" dirty="0"/>
              <a:t>challenging </a:t>
            </a:r>
            <a:r>
              <a:rPr lang="en-US" sz="1800" dirty="0"/>
              <a:t>for disorganized children </a:t>
            </a:r>
          </a:p>
          <a:p>
            <a:r>
              <a:rPr lang="en-US" sz="1800" dirty="0"/>
              <a:t>NOTE: </a:t>
            </a:r>
            <a:r>
              <a:rPr lang="en-US" sz="1800" b="1" dirty="0"/>
              <a:t>Breaking projects down into a series of simple steps allows students to feel less overwhelmed and they are less likely to melt down or shut down</a:t>
            </a:r>
          </a:p>
          <a:p>
            <a:r>
              <a:rPr lang="en-US" sz="1800" b="1" dirty="0"/>
              <a:t>Poor concept of time and time management </a:t>
            </a:r>
            <a:r>
              <a:rPr lang="en-US" sz="1800" dirty="0"/>
              <a:t>leads them to believe they have plenty of time</a:t>
            </a:r>
          </a:p>
          <a:p>
            <a:r>
              <a:rPr lang="en-US" sz="1800" b="1" dirty="0"/>
              <a:t>Lack of foresight </a:t>
            </a:r>
            <a:r>
              <a:rPr lang="en-US" sz="1800" dirty="0"/>
              <a:t>prevents them from seeing the disadvantages of delaying  starting </a:t>
            </a:r>
            <a:r>
              <a:rPr lang="en-US" sz="1800" dirty="0" smtClean="0"/>
              <a:t>a </a:t>
            </a:r>
            <a:r>
              <a:rPr lang="en-US" sz="1800" dirty="0"/>
              <a:t>project</a:t>
            </a:r>
          </a:p>
          <a:p>
            <a:r>
              <a:rPr lang="en-US" sz="1800" b="1" dirty="0"/>
              <a:t>Lack of hindsight </a:t>
            </a:r>
            <a:r>
              <a:rPr lang="en-US" sz="1800" dirty="0"/>
              <a:t>prevents them from remembering that procrastination didn’t work last time</a:t>
            </a:r>
          </a:p>
          <a:p>
            <a:r>
              <a:rPr lang="en-US" sz="1800" dirty="0"/>
              <a:t>Disorganized children often </a:t>
            </a:r>
            <a:r>
              <a:rPr lang="en-US" sz="1800" b="1" dirty="0"/>
              <a:t>have extreme difficulty</a:t>
            </a:r>
            <a:r>
              <a:rPr lang="en-US" sz="1800" dirty="0"/>
              <a:t> with </a:t>
            </a:r>
            <a:r>
              <a:rPr lang="en-US" sz="1800" b="1" dirty="0"/>
              <a:t>initiating</a:t>
            </a:r>
            <a:r>
              <a:rPr lang="en-US" sz="1800" dirty="0"/>
              <a:t> and executing a task to </a:t>
            </a:r>
            <a:r>
              <a:rPr lang="en-US" sz="1800" b="1" dirty="0"/>
              <a:t>completion</a:t>
            </a:r>
          </a:p>
          <a:p>
            <a:r>
              <a:rPr lang="en-US" sz="1800" dirty="0"/>
              <a:t>Some become </a:t>
            </a:r>
            <a:r>
              <a:rPr lang="en-US" sz="1800" b="1" dirty="0"/>
              <a:t>overwhelmed</a:t>
            </a:r>
            <a:r>
              <a:rPr lang="en-US" sz="1800" dirty="0"/>
              <a:t> by having to do a project at all, so they put it off entirely</a:t>
            </a:r>
          </a:p>
          <a:p>
            <a:r>
              <a:rPr lang="en-US" sz="1800" dirty="0"/>
              <a:t>Sometimes they simply </a:t>
            </a:r>
            <a:r>
              <a:rPr lang="en-US" sz="1800" b="1" dirty="0"/>
              <a:t>forget </a:t>
            </a:r>
            <a:r>
              <a:rPr lang="en-US" sz="1800" dirty="0"/>
              <a:t>they have a project  OOSOOM</a:t>
            </a:r>
          </a:p>
          <a:p>
            <a:r>
              <a:rPr lang="en-US" sz="1800" dirty="0"/>
              <a:t>Weak EFs cause difficulty in resisting the </a:t>
            </a:r>
            <a:r>
              <a:rPr lang="en-US" sz="1800" b="1" dirty="0"/>
              <a:t>temptation</a:t>
            </a:r>
            <a:r>
              <a:rPr lang="en-US" sz="1800" dirty="0"/>
              <a:t> to do something more fun</a:t>
            </a:r>
          </a:p>
          <a:p>
            <a:r>
              <a:rPr lang="en-US" sz="1800" dirty="0"/>
              <a:t>These skill weaknesses are the direct </a:t>
            </a:r>
            <a:r>
              <a:rPr lang="en-US" sz="1800" b="1" dirty="0"/>
              <a:t>result of an underdeveloped brain, not the fault of the child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3469683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4938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to Introduce the Topic of Organization Without a Fight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05800" cy="536416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Three Rules for Success:</a:t>
            </a:r>
          </a:p>
          <a:p>
            <a:r>
              <a:rPr lang="en-US" sz="1400" b="1" dirty="0" smtClean="0"/>
              <a:t>Stay calm</a:t>
            </a:r>
          </a:p>
          <a:p>
            <a:r>
              <a:rPr lang="en-US" sz="1400" b="1" dirty="0" smtClean="0"/>
              <a:t>Listen to your child</a:t>
            </a:r>
          </a:p>
          <a:p>
            <a:r>
              <a:rPr lang="en-US" sz="1400" b="1" dirty="0" smtClean="0"/>
              <a:t>Stay positive</a:t>
            </a:r>
          </a:p>
          <a:p>
            <a:r>
              <a:rPr lang="en-US" sz="1400" b="1" dirty="0" smtClean="0"/>
              <a:t>Always </a:t>
            </a:r>
            <a:r>
              <a:rPr lang="en-US" sz="1400" b="1" dirty="0"/>
              <a:t>give positive </a:t>
            </a:r>
            <a:r>
              <a:rPr lang="en-US" sz="1400" b="1" dirty="0" smtClean="0"/>
              <a:t>feedback</a:t>
            </a:r>
          </a:p>
          <a:p>
            <a:r>
              <a:rPr lang="en-US" sz="1400" dirty="0" smtClean="0"/>
              <a:t>Approach the subject  of organization calmly  outside of a heated moment because inflamed frontal lobes can’t think clearly  No yelling - even if they do!</a:t>
            </a:r>
          </a:p>
          <a:p>
            <a:r>
              <a:rPr lang="en-US" sz="1400" dirty="0" smtClean="0"/>
              <a:t>Speak to your child about the benefits of being more organized  (next slide)</a:t>
            </a:r>
          </a:p>
          <a:p>
            <a:r>
              <a:rPr lang="en-US" sz="1400" dirty="0" smtClean="0"/>
              <a:t>Set a mutually agreeable appointment with your child to discuss the importance of organization -Write it on both calendars    Stick to it</a:t>
            </a:r>
          </a:p>
          <a:p>
            <a:r>
              <a:rPr lang="en-US" sz="1400" dirty="0" smtClean="0"/>
              <a:t>Bring up the topic of organization in a non-accusatory, non-judgmental,  uncritical way</a:t>
            </a:r>
          </a:p>
          <a:p>
            <a:r>
              <a:rPr lang="en-US" sz="1400" dirty="0" smtClean="0"/>
              <a:t>Ask questions like: What isn’t working for you? How can we work out a solution together?</a:t>
            </a:r>
            <a:r>
              <a:rPr lang="en-US" sz="1400" b="1" dirty="0" smtClean="0"/>
              <a:t> Involve your child in the process  </a:t>
            </a:r>
            <a:r>
              <a:rPr lang="en-US" sz="1400" dirty="0" smtClean="0"/>
              <a:t> </a:t>
            </a:r>
            <a:r>
              <a:rPr lang="en-US" sz="1400" b="1" dirty="0" smtClean="0"/>
              <a:t>These are their systems, not ours</a:t>
            </a:r>
          </a:p>
          <a:p>
            <a:r>
              <a:rPr lang="en-US" sz="1400" dirty="0" smtClean="0"/>
              <a:t>Imposing  parental will on your child’s organizational systems invites pushback.  </a:t>
            </a:r>
            <a:r>
              <a:rPr lang="en-US" sz="1400" b="1" dirty="0" smtClean="0"/>
              <a:t>Systems must be developed with the child’s input </a:t>
            </a:r>
            <a:r>
              <a:rPr lang="en-US" sz="1400" dirty="0" smtClean="0"/>
              <a:t>and consent –</a:t>
            </a:r>
            <a:r>
              <a:rPr lang="en-US" sz="1400" b="1" dirty="0" smtClean="0"/>
              <a:t>or they won’t work</a:t>
            </a:r>
          </a:p>
          <a:p>
            <a:r>
              <a:rPr lang="en-US" sz="1400" b="1" dirty="0" smtClean="0"/>
              <a:t>Involve your child’s teacher(s)</a:t>
            </a:r>
          </a:p>
          <a:p>
            <a:r>
              <a:rPr lang="en-US" sz="1400" dirty="0"/>
              <a:t>First, give your child an opportunity to act independently and self advocate with the </a:t>
            </a:r>
            <a:r>
              <a:rPr lang="en-US" sz="1400" dirty="0" smtClean="0"/>
              <a:t>teacher regarding the skills they are struggling with and the classroom support they need, </a:t>
            </a:r>
            <a:r>
              <a:rPr lang="en-US" sz="1400" dirty="0"/>
              <a:t>before stepping in to contact </a:t>
            </a:r>
            <a:r>
              <a:rPr lang="en-US" sz="1400" dirty="0" smtClean="0"/>
              <a:t>them</a:t>
            </a:r>
          </a:p>
          <a:p>
            <a:r>
              <a:rPr lang="en-US" sz="1400" dirty="0" smtClean="0"/>
              <a:t>If not, parents should contact the teacher(s) themselves</a:t>
            </a:r>
            <a:endParaRPr lang="en-US" sz="1400" dirty="0"/>
          </a:p>
          <a:p>
            <a:r>
              <a:rPr lang="en-US" sz="1400" dirty="0" smtClean="0"/>
              <a:t>Students may at first be skeptical, angry or fearful about you contacting their teacher</a:t>
            </a:r>
          </a:p>
          <a:p>
            <a:r>
              <a:rPr lang="en-US" sz="1400" dirty="0" smtClean="0"/>
              <a:t>And, if the teacher hasn’t contacted you, they may </a:t>
            </a:r>
            <a:r>
              <a:rPr lang="en-US" sz="1400" dirty="0"/>
              <a:t> </a:t>
            </a:r>
            <a:r>
              <a:rPr lang="en-US" sz="1400" dirty="0" smtClean="0"/>
              <a:t>want to continue skating under the radar- just where they like it- and want to stay!</a:t>
            </a:r>
          </a:p>
        </p:txBody>
      </p:sp>
    </p:spTree>
    <p:extLst>
      <p:ext uri="{BB962C8B-B14F-4D97-AF65-F5344CB8AC3E}">
        <p14:creationId xmlns:p14="http://schemas.microsoft.com/office/powerpoint/2010/main" xmlns="" val="1612604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Being Organized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Remind children of the benefits of organization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Homework</a:t>
            </a:r>
            <a:r>
              <a:rPr lang="en-US" dirty="0" smtClean="0"/>
              <a:t> gets done </a:t>
            </a:r>
            <a:r>
              <a:rPr lang="en-US" b="1" dirty="0" smtClean="0"/>
              <a:t>faster</a:t>
            </a:r>
          </a:p>
          <a:p>
            <a:r>
              <a:rPr lang="en-US" b="1" dirty="0" smtClean="0"/>
              <a:t>Less yelling </a:t>
            </a:r>
            <a:r>
              <a:rPr lang="en-US" dirty="0" smtClean="0"/>
              <a:t>in the house</a:t>
            </a:r>
          </a:p>
          <a:p>
            <a:r>
              <a:rPr lang="en-US" b="1" dirty="0" smtClean="0"/>
              <a:t>Fewer punishments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won’t be on their backs </a:t>
            </a:r>
            <a:r>
              <a:rPr lang="en-US" dirty="0" smtClean="0"/>
              <a:t>all the time</a:t>
            </a:r>
          </a:p>
          <a:p>
            <a:r>
              <a:rPr lang="en-US" b="1" dirty="0" smtClean="0"/>
              <a:t>More free time</a:t>
            </a:r>
          </a:p>
          <a:p>
            <a:r>
              <a:rPr lang="en-US" b="1" dirty="0" smtClean="0"/>
              <a:t>Less frustration</a:t>
            </a:r>
          </a:p>
          <a:p>
            <a:r>
              <a:rPr lang="en-US" b="1" dirty="0" smtClean="0"/>
              <a:t>Better grades</a:t>
            </a:r>
          </a:p>
          <a:p>
            <a:endParaRPr lang="en-US" b="1" dirty="0" smtClean="0"/>
          </a:p>
          <a:p>
            <a:r>
              <a:rPr lang="en-US" dirty="0" smtClean="0"/>
              <a:t>Organization </a:t>
            </a:r>
            <a:r>
              <a:rPr lang="en-US" dirty="0"/>
              <a:t>is a </a:t>
            </a:r>
            <a:r>
              <a:rPr lang="en-US" dirty="0" smtClean="0"/>
              <a:t>prerequisite </a:t>
            </a:r>
            <a:r>
              <a:rPr lang="en-US" dirty="0"/>
              <a:t>for student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01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077200" cy="1295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Can Parents  Do To Help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4864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Establish Daily Homework Routines/Schedules</a:t>
            </a:r>
            <a:r>
              <a:rPr lang="en-US" sz="2000" dirty="0" smtClean="0"/>
              <a:t>– use timers as needed (prompts) for pacing and breaks</a:t>
            </a:r>
          </a:p>
          <a:p>
            <a:r>
              <a:rPr lang="en-US" sz="2000" b="1" dirty="0" smtClean="0"/>
              <a:t>Choose a Designated Homework Time and Place </a:t>
            </a:r>
            <a:r>
              <a:rPr lang="en-US" sz="2000" dirty="0" smtClean="0"/>
              <a:t>-  consistent time, place, procedures creates structure and routine</a:t>
            </a:r>
          </a:p>
          <a:p>
            <a:r>
              <a:rPr lang="en-US" sz="2000" b="1" dirty="0" smtClean="0"/>
              <a:t>Select a quiet distraction free location</a:t>
            </a:r>
            <a:r>
              <a:rPr lang="en-US" sz="2000" dirty="0" smtClean="0"/>
              <a:t> distractions hijack attention</a:t>
            </a:r>
          </a:p>
          <a:p>
            <a:r>
              <a:rPr lang="en-US" sz="2000" b="1" dirty="0" smtClean="0"/>
              <a:t>Organize study space </a:t>
            </a:r>
            <a:r>
              <a:rPr lang="en-US" sz="2000" dirty="0" smtClean="0"/>
              <a:t>purposefully to </a:t>
            </a:r>
            <a:r>
              <a:rPr lang="en-US" sz="2000" b="1" dirty="0" smtClean="0"/>
              <a:t>reduce visual distractions/clutter</a:t>
            </a:r>
          </a:p>
          <a:p>
            <a:r>
              <a:rPr lang="en-US" sz="2000" b="1" dirty="0" smtClean="0"/>
              <a:t>Set </a:t>
            </a:r>
            <a:r>
              <a:rPr lang="en-US" sz="2000" b="1" dirty="0"/>
              <a:t>up a HW </a:t>
            </a:r>
            <a:r>
              <a:rPr lang="en-US" sz="2000" b="1" dirty="0" smtClean="0"/>
              <a:t>Command Center </a:t>
            </a:r>
            <a:r>
              <a:rPr lang="en-US" sz="2000" dirty="0" smtClean="0"/>
              <a:t>in the study space- all </a:t>
            </a:r>
            <a:r>
              <a:rPr lang="en-US" sz="2000" dirty="0"/>
              <a:t>supplies should be located here</a:t>
            </a:r>
          </a:p>
          <a:p>
            <a:r>
              <a:rPr lang="en-US" sz="2000" b="1" dirty="0" smtClean="0"/>
              <a:t>Create a Supply Box </a:t>
            </a:r>
            <a:r>
              <a:rPr lang="en-US" sz="2000" dirty="0" smtClean="0"/>
              <a:t>-Pens, pencils, markers, scissors, paper, sharpener, glue, 3 hole punch, etc.   (</a:t>
            </a:r>
            <a:r>
              <a:rPr lang="en-US" sz="2000" b="1" dirty="0"/>
              <a:t>T</a:t>
            </a:r>
            <a:r>
              <a:rPr lang="en-US" sz="2000" b="1" dirty="0" smtClean="0"/>
              <a:t>he </a:t>
            </a:r>
            <a:r>
              <a:rPr lang="en-US" sz="2000" b="1" dirty="0"/>
              <a:t>O</a:t>
            </a:r>
            <a:r>
              <a:rPr lang="en-US" sz="2000" b="1" dirty="0" smtClean="0"/>
              <a:t>rganized </a:t>
            </a:r>
            <a:r>
              <a:rPr lang="en-US" sz="2000" b="1" dirty="0"/>
              <a:t>S</a:t>
            </a:r>
            <a:r>
              <a:rPr lang="en-US" sz="2000" b="1" dirty="0" smtClean="0"/>
              <a:t>tudent’s </a:t>
            </a:r>
            <a:r>
              <a:rPr lang="en-US" sz="2000" b="1" dirty="0"/>
              <a:t>S</a:t>
            </a:r>
            <a:r>
              <a:rPr lang="en-US" sz="2000" b="1" dirty="0" smtClean="0"/>
              <a:t>upply </a:t>
            </a:r>
            <a:r>
              <a:rPr lang="en-US" sz="2000" b="1" dirty="0"/>
              <a:t>L</a:t>
            </a:r>
            <a:r>
              <a:rPr lang="en-US" sz="2000" b="1" dirty="0" smtClean="0"/>
              <a:t>ist handout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Select backpacks with limited pockets</a:t>
            </a:r>
            <a:r>
              <a:rPr lang="en-US" sz="2000" dirty="0" smtClean="0"/>
              <a:t> More pockets mean more places to lose things. Make sure backpacks are  large enough-tight spaces are hard to find things in  OOSOOM-Out of sight, out of mind!</a:t>
            </a:r>
          </a:p>
          <a:p>
            <a:r>
              <a:rPr lang="en-US" sz="2000" b="1" dirty="0" smtClean="0"/>
              <a:t>Schedule a weekly clean-out </a:t>
            </a:r>
            <a:r>
              <a:rPr lang="en-US" sz="2000" dirty="0" smtClean="0"/>
              <a:t>of backpacks and binders on the calendar</a:t>
            </a:r>
          </a:p>
          <a:p>
            <a:r>
              <a:rPr lang="en-US" sz="2000" b="1" dirty="0" smtClean="0"/>
              <a:t>Supervise </a:t>
            </a:r>
            <a:r>
              <a:rPr lang="en-US" sz="2000" b="1" dirty="0"/>
              <a:t>organization </a:t>
            </a:r>
            <a:r>
              <a:rPr lang="en-US" sz="2000" dirty="0"/>
              <a:t>of papers in notebooks, binders and on electronic </a:t>
            </a:r>
            <a:r>
              <a:rPr lang="en-US" sz="2000" dirty="0" smtClean="0"/>
              <a:t>devices weekly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29843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685800"/>
            <a:ext cx="81534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05800" cy="6400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400" b="1" dirty="0" smtClean="0"/>
              <a:t>Your Child/Student’s Input is Critical to the Success of the System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800" b="1" dirty="0" smtClean="0"/>
              <a:t>Create </a:t>
            </a:r>
            <a:r>
              <a:rPr lang="en-US" sz="3800" b="1" dirty="0"/>
              <a:t>checklists</a:t>
            </a:r>
            <a:r>
              <a:rPr lang="en-US" sz="3800" dirty="0"/>
              <a:t>, </a:t>
            </a:r>
            <a:r>
              <a:rPr lang="en-US" sz="3800" dirty="0" smtClean="0"/>
              <a:t>use </a:t>
            </a:r>
            <a:r>
              <a:rPr lang="en-US" sz="3800" dirty="0"/>
              <a:t>and post daily and weekly </a:t>
            </a:r>
            <a:r>
              <a:rPr lang="en-US" sz="3800" dirty="0" smtClean="0"/>
              <a:t>checklists and schedules at points of performance (located wherever they need the information)</a:t>
            </a:r>
            <a:endParaRPr lang="en-US" sz="3800" dirty="0"/>
          </a:p>
          <a:p>
            <a:r>
              <a:rPr lang="en-US" sz="3800" b="1" dirty="0"/>
              <a:t>Prioritize HW assignments </a:t>
            </a:r>
            <a:r>
              <a:rPr lang="en-US" sz="3800" dirty="0"/>
              <a:t>by importance </a:t>
            </a:r>
            <a:r>
              <a:rPr lang="en-US" sz="3800" dirty="0" smtClean="0"/>
              <a:t>together and </a:t>
            </a:r>
            <a:r>
              <a:rPr lang="en-US" sz="3800" dirty="0"/>
              <a:t>create a plan of attack </a:t>
            </a:r>
            <a:r>
              <a:rPr lang="en-US" sz="3800" dirty="0" smtClean="0"/>
              <a:t>daily(see Daily Plan hand-out)</a:t>
            </a:r>
            <a:endParaRPr lang="en-US" sz="3800" dirty="0"/>
          </a:p>
          <a:p>
            <a:r>
              <a:rPr lang="en-US" sz="3800" b="1" dirty="0"/>
              <a:t>Develop and organize time lines for long term assignments </a:t>
            </a:r>
            <a:r>
              <a:rPr lang="en-US" sz="3800" dirty="0"/>
              <a:t>using </a:t>
            </a:r>
            <a:r>
              <a:rPr lang="en-US" sz="3800" dirty="0" smtClean="0"/>
              <a:t>calendar/planner (work backwards from the due date) (see hand-out)</a:t>
            </a:r>
            <a:endParaRPr lang="en-US" sz="3800" dirty="0"/>
          </a:p>
          <a:p>
            <a:r>
              <a:rPr lang="en-US" sz="3800" b="1" dirty="0"/>
              <a:t>Model calendar skills</a:t>
            </a:r>
            <a:r>
              <a:rPr lang="en-US" sz="3800" dirty="0"/>
              <a:t>/plan </a:t>
            </a:r>
            <a:r>
              <a:rPr lang="en-US" sz="3800" dirty="0" smtClean="0"/>
              <a:t>together- show them your methods</a:t>
            </a:r>
            <a:endParaRPr lang="en-US" sz="3800" dirty="0"/>
          </a:p>
          <a:p>
            <a:r>
              <a:rPr lang="en-US" sz="3800" b="1" dirty="0"/>
              <a:t>Break projects down </a:t>
            </a:r>
            <a:r>
              <a:rPr lang="en-US" sz="3800" dirty="0"/>
              <a:t>into chunks and impose interim due </a:t>
            </a:r>
            <a:r>
              <a:rPr lang="en-US" sz="3800" dirty="0" smtClean="0"/>
              <a:t>dates together</a:t>
            </a:r>
            <a:endParaRPr lang="en-US" sz="3800" dirty="0"/>
          </a:p>
          <a:p>
            <a:r>
              <a:rPr lang="en-US" sz="3800" b="1" dirty="0" smtClean="0"/>
              <a:t>Use Google </a:t>
            </a:r>
            <a:r>
              <a:rPr lang="en-US" sz="3800" b="1" dirty="0"/>
              <a:t>Calendar </a:t>
            </a:r>
            <a:r>
              <a:rPr lang="en-US" sz="3800" dirty="0" smtClean="0"/>
              <a:t>with older students which </a:t>
            </a:r>
            <a:r>
              <a:rPr lang="en-US" sz="3800" dirty="0"/>
              <a:t>can be shared with you and will send text message reminders to their phones</a:t>
            </a:r>
          </a:p>
          <a:p>
            <a:r>
              <a:rPr lang="en-US" sz="3800" b="1" dirty="0"/>
              <a:t>Encourage students to write everything down</a:t>
            </a:r>
            <a:r>
              <a:rPr lang="en-US" sz="3800" dirty="0"/>
              <a:t>, make lists, take notes, leave reminders on their phones</a:t>
            </a:r>
          </a:p>
          <a:p>
            <a:r>
              <a:rPr lang="en-US" sz="3800" b="1" dirty="0"/>
              <a:t>Prepare today for tomorrow- </a:t>
            </a:r>
            <a:r>
              <a:rPr lang="en-US" sz="3800" dirty="0"/>
              <a:t>Use checklists to create routines (</a:t>
            </a:r>
            <a:r>
              <a:rPr lang="en-US" sz="3800" dirty="0" smtClean="0"/>
              <a:t>visual support) Be specific. Ex- </a:t>
            </a:r>
            <a:r>
              <a:rPr lang="en-US" sz="3800" dirty="0"/>
              <a:t>Put all papers, books, HW, gym clothes, instruments </a:t>
            </a:r>
            <a:r>
              <a:rPr lang="en-US" sz="3800" dirty="0" smtClean="0"/>
              <a:t>in backpack before bed </a:t>
            </a:r>
            <a:r>
              <a:rPr lang="en-US" sz="3800" dirty="0"/>
              <a:t>- Check weather - Choose clothing at night</a:t>
            </a:r>
          </a:p>
          <a:p>
            <a:r>
              <a:rPr lang="en-US" sz="3800" b="1" dirty="0"/>
              <a:t>Point of performance reminders- </a:t>
            </a:r>
            <a:r>
              <a:rPr lang="en-US" sz="3800" dirty="0" smtClean="0"/>
              <a:t>post lists at exit </a:t>
            </a:r>
            <a:r>
              <a:rPr lang="en-US" sz="3800" dirty="0"/>
              <a:t>doors</a:t>
            </a:r>
            <a:r>
              <a:rPr lang="en-US" sz="3800" dirty="0" smtClean="0"/>
              <a:t>, bedrooms, kitchens, bathrooms, etc. – Wherever one is needed for success</a:t>
            </a:r>
          </a:p>
          <a:p>
            <a:r>
              <a:rPr lang="en-US" sz="3800" dirty="0" smtClean="0"/>
              <a:t>Specific checklists for </a:t>
            </a:r>
            <a:r>
              <a:rPr lang="en-US" sz="3800" dirty="0"/>
              <a:t>routines </a:t>
            </a:r>
            <a:r>
              <a:rPr lang="en-US" sz="3800" dirty="0" smtClean="0"/>
              <a:t>offer </a:t>
            </a:r>
            <a:r>
              <a:rPr lang="en-US" sz="3800" dirty="0"/>
              <a:t>visual </a:t>
            </a:r>
            <a:r>
              <a:rPr lang="en-US" sz="3800" dirty="0" smtClean="0"/>
              <a:t>support for developing skill sets</a:t>
            </a:r>
          </a:p>
          <a:p>
            <a:r>
              <a:rPr lang="en-US" sz="3800" dirty="0" smtClean="0"/>
              <a:t>Checklists reduce forgetfulness</a:t>
            </a:r>
            <a:endParaRPr lang="en-US" sz="3800" dirty="0"/>
          </a:p>
          <a:p>
            <a:r>
              <a:rPr lang="en-US" sz="3800" b="1" dirty="0"/>
              <a:t>Siri </a:t>
            </a:r>
            <a:r>
              <a:rPr lang="en-US" sz="3800" dirty="0"/>
              <a:t>is a great executive assistant</a:t>
            </a:r>
          </a:p>
        </p:txBody>
      </p:sp>
    </p:spTree>
    <p:extLst>
      <p:ext uri="{BB962C8B-B14F-4D97-AF65-F5344CB8AC3E}">
        <p14:creationId xmlns:p14="http://schemas.microsoft.com/office/powerpoint/2010/main" xmlns="" val="2175092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Actively Listen to Your Child and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Stay Positive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What makes sense to you may not work for them</a:t>
            </a:r>
          </a:p>
          <a:p>
            <a:r>
              <a:rPr lang="en-US" dirty="0" smtClean="0"/>
              <a:t>Learn what works for them by asking and listening (if nothing else you will learn what doesn’t work)</a:t>
            </a:r>
          </a:p>
          <a:p>
            <a:r>
              <a:rPr lang="en-US" dirty="0" smtClean="0"/>
              <a:t>If you want to preserve your relationship with your child and bring out their self-motivation keep it positive </a:t>
            </a:r>
          </a:p>
          <a:p>
            <a:r>
              <a:rPr lang="en-US" b="1" dirty="0" smtClean="0"/>
              <a:t>Organization is really hard for the disorganized child and they may become frustrated or angry  </a:t>
            </a:r>
          </a:p>
          <a:p>
            <a:r>
              <a:rPr lang="en-US" b="1" dirty="0" smtClean="0"/>
              <a:t>Stay calm</a:t>
            </a:r>
          </a:p>
          <a:p>
            <a:r>
              <a:rPr lang="en-US" b="1" dirty="0" smtClean="0"/>
              <a:t>Punishments don’t teach organizational skills</a:t>
            </a:r>
          </a:p>
          <a:p>
            <a:r>
              <a:rPr lang="en-US" dirty="0" smtClean="0"/>
              <a:t>If you must punish: make it short, to the point and given without a nasty attitude</a:t>
            </a:r>
          </a:p>
          <a:p>
            <a:r>
              <a:rPr lang="en-US" dirty="0" smtClean="0"/>
              <a:t>Fact: Punishments may shut down performance by adding stress and anxiety (for everyone)</a:t>
            </a:r>
          </a:p>
          <a:p>
            <a:r>
              <a:rPr lang="en-US" dirty="0" smtClean="0"/>
              <a:t>Find something to praise-Effective praise is specific to the developing skill  “ I like how you remembered to pack your sneakers for gym”</a:t>
            </a:r>
          </a:p>
          <a:p>
            <a:r>
              <a:rPr lang="en-US" dirty="0" smtClean="0"/>
              <a:t>Develop a growth mindset</a:t>
            </a:r>
          </a:p>
          <a:p>
            <a:r>
              <a:rPr lang="en-US" b="1" dirty="0" smtClean="0"/>
              <a:t>You and your child are teammates</a:t>
            </a:r>
            <a:r>
              <a:rPr lang="en-US" dirty="0" smtClean="0"/>
              <a:t>, not adversaries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1764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 Developing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We can’t teach disorganized students a skill once and expect them to perform the skill next time independently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kills need to be explicitly </a:t>
            </a:r>
            <a:r>
              <a:rPr lang="en-US" sz="3600" b="1" dirty="0" smtClean="0"/>
              <a:t>taught, then reviewed and practiced</a:t>
            </a:r>
          </a:p>
          <a:p>
            <a:r>
              <a:rPr lang="en-US" sz="3600" dirty="0" smtClean="0"/>
              <a:t>Why?  The frontal lobes of the brain are having trouble grasping and consistently carrying out the plan due to delayed EF development</a:t>
            </a:r>
          </a:p>
          <a:p>
            <a:r>
              <a:rPr lang="en-US" sz="3600" b="1" dirty="0" smtClean="0"/>
              <a:t>Kids may know</a:t>
            </a:r>
            <a:r>
              <a:rPr lang="en-US" sz="3600" b="1" i="1" dirty="0" smtClean="0"/>
              <a:t> what </a:t>
            </a:r>
            <a:r>
              <a:rPr lang="en-US" sz="3600" b="1" dirty="0" smtClean="0"/>
              <a:t>to do. They just </a:t>
            </a:r>
            <a:r>
              <a:rPr lang="en-US" sz="3600" b="1" i="1" dirty="0" smtClean="0"/>
              <a:t>can’t </a:t>
            </a:r>
            <a:r>
              <a:rPr lang="en-US" sz="3600" b="1" dirty="0" smtClean="0"/>
              <a:t>do it.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upervision and practice of organizational skills is essential </a:t>
            </a:r>
          </a:p>
          <a:p>
            <a:r>
              <a:rPr lang="en-US" sz="3600" dirty="0" smtClean="0"/>
              <a:t>Disorganized kids </a:t>
            </a:r>
            <a:r>
              <a:rPr lang="en-US" sz="3600" b="1" dirty="0" smtClean="0"/>
              <a:t>can’t be left to sink or swim </a:t>
            </a:r>
            <a:r>
              <a:rPr lang="en-US" sz="3600" dirty="0" smtClean="0"/>
              <a:t>because their brain needs the support of a life jacket</a:t>
            </a:r>
          </a:p>
          <a:p>
            <a:r>
              <a:rPr lang="en-US" sz="3600" dirty="0" smtClean="0"/>
              <a:t>Allowing </a:t>
            </a:r>
            <a:r>
              <a:rPr lang="en-US" sz="3600" b="1" dirty="0" smtClean="0"/>
              <a:t>failure does not teach skill</a:t>
            </a:r>
            <a:r>
              <a:rPr lang="en-US" sz="3600" dirty="0" smtClean="0"/>
              <a:t>s</a:t>
            </a:r>
          </a:p>
          <a:p>
            <a:r>
              <a:rPr lang="en-US" sz="3600" b="1" dirty="0" smtClean="0"/>
              <a:t>Pills do not teach skills</a:t>
            </a:r>
            <a:r>
              <a:rPr lang="en-US" sz="3600" dirty="0" smtClean="0"/>
              <a:t> (for those students on medication)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2008 study showed “ Of all the tools, keeping the binder organized in MS and HS was the most effective because it </a:t>
            </a:r>
            <a:r>
              <a:rPr lang="en-US" dirty="0" smtClean="0"/>
              <a:t>accomplishes </a:t>
            </a:r>
            <a:r>
              <a:rPr lang="en-US" dirty="0"/>
              <a:t>basic necessities for order: student’s have a definite place for HW, they could find returned assignments to review for tests, and they had paper to take notes on.”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33696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Daily/Weekly Planners are NOT Optiona</a:t>
            </a:r>
            <a:r>
              <a:rPr lang="en-US" sz="2800" b="1" dirty="0" smtClean="0"/>
              <a:t>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60198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Why use one?   </a:t>
            </a:r>
            <a:r>
              <a:rPr lang="en-US" sz="1800" dirty="0" smtClean="0"/>
              <a:t>Planners create a visual tool that is a representation of a student’s workload and schedule</a:t>
            </a:r>
          </a:p>
          <a:p>
            <a:r>
              <a:rPr lang="en-US" sz="1800" b="1" dirty="0" smtClean="0"/>
              <a:t>Disorganized students may tell us planners don’t work for them because they have been unsuccessful in the past using them -- due to weak skills</a:t>
            </a:r>
          </a:p>
          <a:p>
            <a:r>
              <a:rPr lang="en-US" sz="1800" b="1" dirty="0" smtClean="0"/>
              <a:t>Planners </a:t>
            </a:r>
            <a:r>
              <a:rPr lang="en-US" sz="1800" dirty="0" smtClean="0"/>
              <a:t>are </a:t>
            </a:r>
            <a:r>
              <a:rPr lang="en-US" sz="1800" b="1" dirty="0" smtClean="0"/>
              <a:t>non-negotiable,</a:t>
            </a:r>
            <a:r>
              <a:rPr lang="en-US" sz="1800" dirty="0" smtClean="0"/>
              <a:t> but students should have the option to choose - paper or electronic (see apps like </a:t>
            </a:r>
            <a:r>
              <a:rPr lang="en-US" sz="1800" dirty="0" err="1" smtClean="0"/>
              <a:t>Myhomework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Help students </a:t>
            </a:r>
            <a:r>
              <a:rPr lang="en-US" sz="1800" b="1" dirty="0"/>
              <a:t>develop habits for </a:t>
            </a:r>
            <a:r>
              <a:rPr lang="en-US" sz="1800" b="1" dirty="0" smtClean="0"/>
              <a:t>successfully recording assignments  </a:t>
            </a:r>
            <a:r>
              <a:rPr lang="en-US" sz="1800" dirty="0" smtClean="0"/>
              <a:t>Repeated support may be required both in class and at home - It takes a minimum of 21 days to create a habit  -  </a:t>
            </a:r>
            <a:r>
              <a:rPr lang="en-US" sz="1800" b="1" dirty="0" smtClean="0"/>
              <a:t>Be patient</a:t>
            </a:r>
          </a:p>
          <a:p>
            <a:r>
              <a:rPr lang="en-US" sz="1800" b="1" dirty="0"/>
              <a:t>E</a:t>
            </a:r>
            <a:r>
              <a:rPr lang="en-US" sz="1800" b="1" dirty="0" smtClean="0"/>
              <a:t>lementary students </a:t>
            </a:r>
            <a:r>
              <a:rPr lang="en-US" sz="1800" dirty="0" smtClean="0"/>
              <a:t>can work with a teacher or be paired with a reliable homework buddy to double check that they have what is needed for HW or studying – checklists can be posted on desks </a:t>
            </a:r>
          </a:p>
          <a:p>
            <a:r>
              <a:rPr lang="en-US" sz="1800" b="1" dirty="0" smtClean="0"/>
              <a:t> Checklists for the forgetful </a:t>
            </a:r>
            <a:r>
              <a:rPr lang="en-US" sz="1800" dirty="0" smtClean="0"/>
              <a:t>are lifesavers in school and at home</a:t>
            </a:r>
          </a:p>
          <a:p>
            <a:r>
              <a:rPr lang="en-US" sz="1800" b="1" dirty="0" smtClean="0"/>
              <a:t>Middle and HS students </a:t>
            </a:r>
            <a:r>
              <a:rPr lang="en-US" sz="1800" dirty="0" smtClean="0"/>
              <a:t>are expected to have internalized the skill for recording assignments</a:t>
            </a:r>
          </a:p>
          <a:p>
            <a:r>
              <a:rPr lang="en-US" sz="1800" dirty="0" smtClean="0"/>
              <a:t>When they haven’t, make sure they have 2 reliable classmates </a:t>
            </a:r>
            <a:r>
              <a:rPr lang="en-US" sz="1800" b="1" dirty="0" smtClean="0"/>
              <a:t>(friend lifeline</a:t>
            </a:r>
            <a:r>
              <a:rPr lang="en-US" sz="1800" dirty="0" smtClean="0"/>
              <a:t>) per class in their phone </a:t>
            </a:r>
            <a:r>
              <a:rPr lang="en-US" sz="1800" b="1" dirty="0" smtClean="0"/>
              <a:t>contacts</a:t>
            </a:r>
          </a:p>
          <a:p>
            <a:r>
              <a:rPr lang="en-US" sz="1800" dirty="0" smtClean="0"/>
              <a:t>Record  lifeline info, </a:t>
            </a:r>
            <a:r>
              <a:rPr lang="en-US" sz="1800" b="1" dirty="0" smtClean="0"/>
              <a:t>teacher email info, extra help days</a:t>
            </a:r>
            <a:r>
              <a:rPr lang="en-US" sz="1800" dirty="0" smtClean="0"/>
              <a:t>/room number in the front of the binder and/or planner for each class</a:t>
            </a:r>
          </a:p>
          <a:p>
            <a:r>
              <a:rPr lang="en-US" sz="1800" dirty="0" smtClean="0"/>
              <a:t>If there is </a:t>
            </a:r>
            <a:r>
              <a:rPr lang="en-US" sz="1800" b="1" dirty="0" smtClean="0"/>
              <a:t>no HW</a:t>
            </a:r>
            <a:r>
              <a:rPr lang="en-US" sz="1800" dirty="0" smtClean="0"/>
              <a:t>, have the student</a:t>
            </a:r>
            <a:r>
              <a:rPr lang="en-US" sz="1800" b="1" dirty="0" smtClean="0"/>
              <a:t> write NO HW </a:t>
            </a:r>
            <a:r>
              <a:rPr lang="en-US" sz="1800" dirty="0" smtClean="0"/>
              <a:t>for that subject </a:t>
            </a:r>
          </a:p>
        </p:txBody>
      </p:sp>
    </p:spTree>
    <p:extLst>
      <p:ext uri="{BB962C8B-B14F-4D97-AF65-F5344CB8AC3E}">
        <p14:creationId xmlns:p14="http://schemas.microsoft.com/office/powerpoint/2010/main" xmlns="" val="2437196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12"/>
            <a:ext cx="8305800" cy="1214887"/>
          </a:xfrm>
        </p:spPr>
        <p:txBody>
          <a:bodyPr/>
          <a:lstStyle/>
          <a:p>
            <a:r>
              <a:rPr lang="en-US" b="1" dirty="0" smtClean="0"/>
              <a:t> Planning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Students must be explicitly taught how to plan for HW and assignments with both attention and intention</a:t>
            </a:r>
          </a:p>
          <a:p>
            <a:r>
              <a:rPr lang="en-US" sz="1800" dirty="0" smtClean="0"/>
              <a:t>Intentionally, check </a:t>
            </a:r>
            <a:r>
              <a:rPr lang="en-US" sz="1800" b="1" dirty="0" smtClean="0"/>
              <a:t>Google classroom </a:t>
            </a:r>
            <a:r>
              <a:rPr lang="en-US" sz="1800" dirty="0" smtClean="0"/>
              <a:t>or teacher websites for online HW daily</a:t>
            </a:r>
          </a:p>
          <a:p>
            <a:r>
              <a:rPr lang="en-US" sz="1800" b="1" dirty="0" smtClean="0"/>
              <a:t>Encourage </a:t>
            </a:r>
            <a:r>
              <a:rPr lang="en-US" sz="1800" dirty="0"/>
              <a:t>reviewing </a:t>
            </a:r>
            <a:r>
              <a:rPr lang="en-US" sz="1800" dirty="0" smtClean="0"/>
              <a:t>the </a:t>
            </a:r>
            <a:r>
              <a:rPr lang="en-US" sz="1800" b="1" dirty="0" smtClean="0"/>
              <a:t>planner</a:t>
            </a:r>
            <a:r>
              <a:rPr lang="en-US" sz="1800" dirty="0" smtClean="0"/>
              <a:t> </a:t>
            </a:r>
            <a:r>
              <a:rPr lang="en-US" sz="1800" dirty="0"/>
              <a:t>for the </a:t>
            </a:r>
            <a:r>
              <a:rPr lang="en-US" sz="1800" dirty="0" smtClean="0"/>
              <a:t>current day, twice a day </a:t>
            </a:r>
            <a:r>
              <a:rPr lang="en-US" sz="1800" dirty="0"/>
              <a:t>and looking ahead in the </a:t>
            </a:r>
            <a:r>
              <a:rPr lang="en-US" sz="1800" dirty="0" smtClean="0"/>
              <a:t>planner (create a routine for this)</a:t>
            </a:r>
            <a:endParaRPr lang="en-US" sz="1800" dirty="0"/>
          </a:p>
          <a:p>
            <a:r>
              <a:rPr lang="en-US" sz="1800" b="1" dirty="0" smtClean="0"/>
              <a:t>Anchoring</a:t>
            </a:r>
            <a:r>
              <a:rPr lang="en-US" sz="1800" dirty="0" smtClean="0"/>
              <a:t> </a:t>
            </a:r>
            <a:r>
              <a:rPr lang="en-US" sz="1800" dirty="0"/>
              <a:t>the </a:t>
            </a:r>
            <a:r>
              <a:rPr lang="en-US" sz="1800" b="1" dirty="0" smtClean="0"/>
              <a:t>action </a:t>
            </a:r>
            <a:r>
              <a:rPr lang="en-US" sz="1800" dirty="0" smtClean="0"/>
              <a:t>of checking </a:t>
            </a:r>
            <a:r>
              <a:rPr lang="en-US" sz="1800" dirty="0"/>
              <a:t>the planner </a:t>
            </a:r>
            <a:r>
              <a:rPr lang="en-US" sz="1800" dirty="0" smtClean="0"/>
              <a:t>or google classroom for assignments </a:t>
            </a:r>
            <a:r>
              <a:rPr lang="en-US" sz="1800" b="1" dirty="0" smtClean="0"/>
              <a:t>to </a:t>
            </a:r>
            <a:r>
              <a:rPr lang="en-US" sz="1800" b="1" dirty="0"/>
              <a:t>something the student always does </a:t>
            </a:r>
            <a:r>
              <a:rPr lang="en-US" sz="1800" dirty="0" smtClean="0"/>
              <a:t>will help to develop </a:t>
            </a:r>
            <a:r>
              <a:rPr lang="en-US" sz="1800" dirty="0"/>
              <a:t>the </a:t>
            </a:r>
            <a:r>
              <a:rPr lang="en-US" sz="1800" dirty="0" smtClean="0"/>
              <a:t>habit (breakfast, snack time, before or after dinner) and make it a routine</a:t>
            </a:r>
            <a:endParaRPr lang="en-US" sz="1800" dirty="0"/>
          </a:p>
          <a:p>
            <a:r>
              <a:rPr lang="en-US" sz="1800" dirty="0"/>
              <a:t>If the </a:t>
            </a:r>
            <a:r>
              <a:rPr lang="en-US" sz="1800" dirty="0" smtClean="0"/>
              <a:t> current  </a:t>
            </a:r>
            <a:r>
              <a:rPr lang="en-US" sz="1800" dirty="0"/>
              <a:t>planner isn’t working, engage your child in deciding what type of planner will work  (many choices </a:t>
            </a:r>
            <a:r>
              <a:rPr lang="en-US" sz="1800" dirty="0" smtClean="0"/>
              <a:t>online</a:t>
            </a:r>
            <a:r>
              <a:rPr lang="en-US" sz="1800" dirty="0"/>
              <a:t>) Make sure there is</a:t>
            </a:r>
            <a:r>
              <a:rPr lang="en-US" sz="1800" b="1" dirty="0"/>
              <a:t> plenty of space to write down assignments</a:t>
            </a:r>
          </a:p>
          <a:p>
            <a:r>
              <a:rPr lang="en-US" sz="1800" b="1" dirty="0"/>
              <a:t>W</a:t>
            </a:r>
            <a:r>
              <a:rPr lang="en-US" sz="1800" b="1" dirty="0" smtClean="0"/>
              <a:t>riting </a:t>
            </a:r>
            <a:r>
              <a:rPr lang="en-US" sz="1800" b="1" dirty="0"/>
              <a:t>down assignments </a:t>
            </a:r>
            <a:r>
              <a:rPr lang="en-US" sz="1800" b="1" dirty="0" smtClean="0"/>
              <a:t>consistently is </a:t>
            </a:r>
            <a:r>
              <a:rPr lang="en-US" sz="1800" b="1" dirty="0"/>
              <a:t>not an easy task for disorganized </a:t>
            </a:r>
            <a:r>
              <a:rPr lang="en-US" sz="1800" b="1" dirty="0" smtClean="0"/>
              <a:t>students- be calm and patient-they know they messed up---again…</a:t>
            </a:r>
            <a:endParaRPr lang="en-US" sz="1800" b="1" dirty="0"/>
          </a:p>
          <a:p>
            <a:r>
              <a:rPr lang="en-US" sz="1800" dirty="0" smtClean="0"/>
              <a:t>Put </a:t>
            </a:r>
            <a:r>
              <a:rPr lang="en-US" sz="1800" dirty="0"/>
              <a:t>a </a:t>
            </a:r>
            <a:r>
              <a:rPr lang="en-US" sz="1800" b="1" dirty="0" smtClean="0"/>
              <a:t>binder clip</a:t>
            </a:r>
            <a:r>
              <a:rPr lang="en-US" sz="1800" dirty="0" smtClean="0"/>
              <a:t> </a:t>
            </a:r>
            <a:r>
              <a:rPr lang="en-US" sz="1800" dirty="0"/>
              <a:t>on the </a:t>
            </a:r>
            <a:r>
              <a:rPr lang="en-US" sz="1800" dirty="0" smtClean="0"/>
              <a:t>current week in the planner to make the day </a:t>
            </a:r>
            <a:r>
              <a:rPr lang="en-US" sz="1800" dirty="0"/>
              <a:t>easier to find</a:t>
            </a:r>
          </a:p>
          <a:p>
            <a:r>
              <a:rPr lang="en-US" sz="1800" b="1" dirty="0"/>
              <a:t>Store </a:t>
            </a:r>
            <a:r>
              <a:rPr lang="en-US" sz="1800" dirty="0"/>
              <a:t>the </a:t>
            </a:r>
            <a:r>
              <a:rPr lang="en-US" sz="1800" b="1" dirty="0"/>
              <a:t>planner</a:t>
            </a:r>
            <a:r>
              <a:rPr lang="en-US" sz="1800" dirty="0"/>
              <a:t> in the front of the backpack </a:t>
            </a:r>
            <a:r>
              <a:rPr lang="en-US" sz="1800" b="1" dirty="0"/>
              <a:t>with intention</a:t>
            </a:r>
            <a:r>
              <a:rPr lang="en-US" sz="1800" dirty="0"/>
              <a:t>.  It will always be in the right place for access</a:t>
            </a:r>
          </a:p>
          <a:p>
            <a:r>
              <a:rPr lang="en-US" sz="1800" b="1" dirty="0" smtClean="0"/>
              <a:t>REMEMBER: Coping </a:t>
            </a:r>
            <a:r>
              <a:rPr lang="en-US" sz="1800" b="1" dirty="0"/>
              <a:t>with multiple teachers during MS and HS can be an organizational nightmare for students. Be sensitive. Be </a:t>
            </a:r>
            <a:r>
              <a:rPr lang="en-US" sz="1800" b="1" dirty="0" smtClean="0"/>
              <a:t>calm.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515219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90600"/>
          </a:xfrm>
        </p:spPr>
        <p:txBody>
          <a:bodyPr/>
          <a:lstStyle/>
          <a:p>
            <a:r>
              <a:rPr lang="en-US" b="1" dirty="0" smtClean="0"/>
              <a:t>Calendars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202363"/>
          </a:xfrm>
        </p:spPr>
        <p:txBody>
          <a:bodyPr>
            <a:noAutofit/>
          </a:bodyPr>
          <a:lstStyle/>
          <a:p>
            <a:r>
              <a:rPr lang="en-US" sz="1800" dirty="0"/>
              <a:t>Use </a:t>
            </a:r>
            <a:r>
              <a:rPr lang="en-US" sz="1800" b="1" dirty="0" smtClean="0"/>
              <a:t>electronic, desk, whiteboard or wall calendars </a:t>
            </a:r>
            <a:r>
              <a:rPr lang="en-US" sz="1800" dirty="0"/>
              <a:t>for short and long range planning </a:t>
            </a:r>
            <a:r>
              <a:rPr lang="en-US" sz="1800" dirty="0" smtClean="0"/>
              <a:t>– monthly calendars </a:t>
            </a:r>
            <a:r>
              <a:rPr lang="en-US" sz="1800" dirty="0"/>
              <a:t>allow </a:t>
            </a:r>
            <a:r>
              <a:rPr lang="en-US" sz="1800" dirty="0" smtClean="0"/>
              <a:t>a big </a:t>
            </a:r>
            <a:r>
              <a:rPr lang="en-US" sz="1800" dirty="0"/>
              <a:t>picture </a:t>
            </a:r>
            <a:r>
              <a:rPr lang="en-US" sz="1800" dirty="0" smtClean="0"/>
              <a:t>view of the day, week and month</a:t>
            </a:r>
            <a:endParaRPr lang="en-US" sz="1800" dirty="0"/>
          </a:p>
          <a:p>
            <a:r>
              <a:rPr lang="en-US" sz="1800" dirty="0" smtClean="0"/>
              <a:t>Create a </a:t>
            </a:r>
            <a:r>
              <a:rPr lang="en-US" sz="1800" b="1" dirty="0" smtClean="0"/>
              <a:t>color coded key </a:t>
            </a:r>
            <a:r>
              <a:rPr lang="en-US" sz="1800" dirty="0" smtClean="0"/>
              <a:t>for the</a:t>
            </a:r>
            <a:r>
              <a:rPr lang="en-US" sz="1800" b="1" dirty="0" smtClean="0"/>
              <a:t> </a:t>
            </a:r>
            <a:r>
              <a:rPr lang="en-US" sz="1800" dirty="0" smtClean="0"/>
              <a:t>calendar-use </a:t>
            </a:r>
            <a:r>
              <a:rPr lang="en-US" sz="1800" dirty="0"/>
              <a:t>a different color for each </a:t>
            </a:r>
            <a:r>
              <a:rPr lang="en-US" sz="1800" dirty="0" smtClean="0"/>
              <a:t>subject</a:t>
            </a:r>
          </a:p>
          <a:p>
            <a:r>
              <a:rPr lang="en-US" sz="1800" b="1" dirty="0" smtClean="0"/>
              <a:t>Record all due dates</a:t>
            </a:r>
            <a:r>
              <a:rPr lang="en-US" sz="1800" dirty="0" smtClean="0"/>
              <a:t>, tests, quizzes, projects, midterms, SATs, practices,  games, lessons, tutors, doctor/dentist, social plans, end of quarter dates, AP exam dates, SAT II’s, final and regents dates/times</a:t>
            </a:r>
          </a:p>
          <a:p>
            <a:r>
              <a:rPr lang="en-US" sz="1800" dirty="0" smtClean="0"/>
              <a:t>Use </a:t>
            </a:r>
            <a:r>
              <a:rPr lang="en-US" sz="1800" b="1" dirty="0"/>
              <a:t>RED </a:t>
            </a:r>
            <a:r>
              <a:rPr lang="en-US" sz="1800" b="1" dirty="0" smtClean="0"/>
              <a:t>PEN </a:t>
            </a:r>
            <a:r>
              <a:rPr lang="en-US" sz="1800" dirty="0" smtClean="0"/>
              <a:t>to enter tests</a:t>
            </a:r>
            <a:r>
              <a:rPr lang="en-US" sz="1800" dirty="0"/>
              <a:t>, quizzes and other important due dates</a:t>
            </a:r>
          </a:p>
          <a:p>
            <a:r>
              <a:rPr lang="en-US" sz="1800" dirty="0"/>
              <a:t>Create </a:t>
            </a:r>
            <a:r>
              <a:rPr lang="en-US" sz="1800" b="1" dirty="0"/>
              <a:t> Daily “To Do” Lists </a:t>
            </a:r>
            <a:r>
              <a:rPr lang="en-US" sz="1800" dirty="0"/>
              <a:t>- What do I have to do? How long will this take? How will I prioritize these </a:t>
            </a:r>
            <a:r>
              <a:rPr lang="en-US" sz="1800" dirty="0" smtClean="0"/>
              <a:t>tasks? (See Daily Plan handout)</a:t>
            </a:r>
            <a:endParaRPr lang="en-US" sz="1800" dirty="0"/>
          </a:p>
          <a:p>
            <a:r>
              <a:rPr lang="en-US" sz="1800" dirty="0"/>
              <a:t>Develop </a:t>
            </a:r>
            <a:r>
              <a:rPr lang="en-US" sz="1800" b="1" dirty="0"/>
              <a:t>time lines for </a:t>
            </a:r>
            <a:r>
              <a:rPr lang="en-US" sz="1800" b="1" dirty="0" smtClean="0"/>
              <a:t>long-term assignments-</a:t>
            </a:r>
            <a:r>
              <a:rPr lang="en-US" sz="1800" dirty="0" smtClean="0"/>
              <a:t> record actual due date</a:t>
            </a:r>
            <a:r>
              <a:rPr lang="en-US" sz="1800" b="1" dirty="0" smtClean="0"/>
              <a:t> </a:t>
            </a:r>
          </a:p>
          <a:p>
            <a:r>
              <a:rPr lang="en-US" sz="1800" b="1" dirty="0" smtClean="0"/>
              <a:t>Estimate</a:t>
            </a:r>
            <a:r>
              <a:rPr lang="en-US" sz="1800" dirty="0" smtClean="0"/>
              <a:t> total </a:t>
            </a:r>
            <a:r>
              <a:rPr lang="en-US" sz="1800" b="1" dirty="0" smtClean="0"/>
              <a:t>time needed - Schedule specific interim due dates starting backwards </a:t>
            </a:r>
            <a:r>
              <a:rPr lang="en-US" sz="1800" dirty="0" smtClean="0"/>
              <a:t>from the actual final due date</a:t>
            </a:r>
            <a:endParaRPr lang="en-US" sz="1800" dirty="0"/>
          </a:p>
          <a:p>
            <a:r>
              <a:rPr lang="en-US" sz="1800" b="1" dirty="0" smtClean="0"/>
              <a:t>Break</a:t>
            </a:r>
            <a:r>
              <a:rPr lang="en-US" sz="1800" dirty="0" smtClean="0"/>
              <a:t> large </a:t>
            </a:r>
            <a:r>
              <a:rPr lang="en-US" sz="1800" b="1" dirty="0" smtClean="0"/>
              <a:t>tasks into smaller chunks </a:t>
            </a:r>
            <a:r>
              <a:rPr lang="en-US" sz="1800" dirty="0" smtClean="0"/>
              <a:t>and </a:t>
            </a:r>
            <a:r>
              <a:rPr lang="en-US" sz="1800" b="1" dirty="0" smtClean="0"/>
              <a:t>record</a:t>
            </a:r>
            <a:r>
              <a:rPr lang="en-US" sz="1800" dirty="0" smtClean="0"/>
              <a:t> these interim </a:t>
            </a:r>
            <a:r>
              <a:rPr lang="en-US" sz="1800" b="1" dirty="0" smtClean="0"/>
              <a:t>due dates</a:t>
            </a:r>
            <a:r>
              <a:rPr lang="en-US" sz="1800" dirty="0" smtClean="0"/>
              <a:t> on calendar to make the work less intimidating</a:t>
            </a:r>
            <a:endParaRPr lang="en-US" sz="1800" dirty="0"/>
          </a:p>
          <a:p>
            <a:r>
              <a:rPr lang="en-US" sz="1800" b="1" dirty="0"/>
              <a:t>Monitor</a:t>
            </a:r>
            <a:r>
              <a:rPr lang="en-US" sz="1800" dirty="0"/>
              <a:t> the students ability to execute the </a:t>
            </a:r>
            <a:r>
              <a:rPr lang="en-US" sz="1800" dirty="0" smtClean="0"/>
              <a:t>organizational timeline/plan </a:t>
            </a:r>
            <a:r>
              <a:rPr lang="en-US" sz="1800" dirty="0"/>
              <a:t>and </a:t>
            </a:r>
            <a:r>
              <a:rPr lang="en-US" sz="1800" dirty="0" smtClean="0"/>
              <a:t>their ability to maintain </a:t>
            </a:r>
            <a:r>
              <a:rPr lang="en-US" sz="1800" dirty="0"/>
              <a:t>accountability to the </a:t>
            </a:r>
            <a:r>
              <a:rPr lang="en-US" sz="1800" dirty="0" smtClean="0"/>
              <a:t>plan- break it down further into smaller bites/chunks if needed</a:t>
            </a:r>
            <a:endParaRPr lang="en-US" sz="1800" dirty="0"/>
          </a:p>
          <a:p>
            <a:r>
              <a:rPr lang="en-US" sz="1800" b="1" dirty="0"/>
              <a:t>Live your </a:t>
            </a:r>
            <a:r>
              <a:rPr lang="en-US" sz="1800" b="1" dirty="0" smtClean="0"/>
              <a:t>life </a:t>
            </a:r>
            <a:r>
              <a:rPr lang="en-US" sz="1800" b="1" dirty="0"/>
              <a:t>out loud</a:t>
            </a:r>
            <a:r>
              <a:rPr lang="en-US" sz="1800" dirty="0"/>
              <a:t>. Talk to </a:t>
            </a:r>
            <a:r>
              <a:rPr lang="en-US" sz="1800" dirty="0" smtClean="0"/>
              <a:t>your children </a:t>
            </a:r>
            <a:r>
              <a:rPr lang="en-US" sz="1800" dirty="0"/>
              <a:t>about your </a:t>
            </a:r>
            <a:r>
              <a:rPr lang="en-US" sz="1800" dirty="0" smtClean="0"/>
              <a:t>upcoming plans</a:t>
            </a:r>
            <a:r>
              <a:rPr lang="en-US" sz="1800" dirty="0"/>
              <a:t>, calendar entries, conflicts in </a:t>
            </a:r>
            <a:r>
              <a:rPr lang="en-US" sz="1800" dirty="0" smtClean="0"/>
              <a:t>schedules, planning the days events, practices, cooking, packing lists, social plans, all of it…model organizational skills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81292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 Organized </a:t>
            </a:r>
            <a:r>
              <a:rPr lang="en-US" b="1" dirty="0"/>
              <a:t>S</a:t>
            </a:r>
            <a:r>
              <a:rPr lang="en-US" b="1" dirty="0" smtClean="0"/>
              <a:t>tudent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Consistently </a:t>
            </a:r>
            <a:r>
              <a:rPr lang="en-US" sz="2400" b="1" dirty="0" smtClean="0"/>
              <a:t>brings home </a:t>
            </a:r>
            <a:r>
              <a:rPr lang="en-US" sz="2400" dirty="0" smtClean="0"/>
              <a:t>personal belongings, books, binders/notebooks, packets, and worksheets for homework, tests, quizzes, essays and projects</a:t>
            </a:r>
          </a:p>
          <a:p>
            <a:r>
              <a:rPr lang="en-US" sz="2400" b="1" dirty="0" smtClean="0"/>
              <a:t>Doesn’t carry everything </a:t>
            </a:r>
            <a:r>
              <a:rPr lang="en-US" sz="2400" dirty="0" smtClean="0"/>
              <a:t>they own in their backpacks… </a:t>
            </a:r>
          </a:p>
          <a:p>
            <a:r>
              <a:rPr lang="en-US" sz="2400" b="1" dirty="0" smtClean="0"/>
              <a:t>Can locate HW</a:t>
            </a:r>
            <a:r>
              <a:rPr lang="en-US" sz="2400" dirty="0" smtClean="0"/>
              <a:t>, completed HW and </a:t>
            </a:r>
            <a:r>
              <a:rPr lang="en-US" sz="2400" b="1" dirty="0" smtClean="0"/>
              <a:t>hand it in </a:t>
            </a:r>
            <a:r>
              <a:rPr lang="en-US" sz="2400" dirty="0" smtClean="0"/>
              <a:t>on time</a:t>
            </a:r>
          </a:p>
          <a:p>
            <a:r>
              <a:rPr lang="en-US" sz="2400" b="1" dirty="0" smtClean="0"/>
              <a:t>Doesn’t waste time looking </a:t>
            </a:r>
            <a:r>
              <a:rPr lang="en-US" sz="2400" dirty="0" smtClean="0"/>
              <a:t>for class notes, hand-outs and HW- which is stressful</a:t>
            </a:r>
          </a:p>
          <a:p>
            <a:r>
              <a:rPr lang="en-US" sz="2400" b="1" dirty="0" smtClean="0"/>
              <a:t>Uses a planner </a:t>
            </a:r>
            <a:r>
              <a:rPr lang="en-US" sz="2400" dirty="0" smtClean="0"/>
              <a:t>to keep track of  daily/long-term assignments</a:t>
            </a:r>
          </a:p>
          <a:p>
            <a:r>
              <a:rPr lang="en-US" sz="2400" b="1" dirty="0" smtClean="0"/>
              <a:t>Is aware of </a:t>
            </a:r>
            <a:r>
              <a:rPr lang="en-US" sz="2400" dirty="0" smtClean="0"/>
              <a:t>upcoming </a:t>
            </a:r>
            <a:r>
              <a:rPr lang="en-US" sz="2400" b="1" dirty="0" smtClean="0"/>
              <a:t>tests</a:t>
            </a:r>
            <a:r>
              <a:rPr lang="en-US" sz="2400" b="1" dirty="0"/>
              <a:t> </a:t>
            </a:r>
            <a:r>
              <a:rPr lang="en-US" sz="2400" dirty="0" smtClean="0"/>
              <a:t>and </a:t>
            </a:r>
            <a:r>
              <a:rPr lang="en-US" sz="2400" b="1" dirty="0" smtClean="0"/>
              <a:t>brings home </a:t>
            </a:r>
            <a:r>
              <a:rPr lang="en-US" sz="2400" dirty="0" smtClean="0"/>
              <a:t>the correct </a:t>
            </a:r>
            <a:r>
              <a:rPr lang="en-US" sz="2400" b="1" dirty="0" smtClean="0"/>
              <a:t>materials</a:t>
            </a:r>
            <a:r>
              <a:rPr lang="en-US" sz="2400" dirty="0" smtClean="0"/>
              <a:t> to study</a:t>
            </a:r>
          </a:p>
          <a:p>
            <a:r>
              <a:rPr lang="en-US" sz="2400" b="1" dirty="0" smtClean="0"/>
              <a:t>Plans </a:t>
            </a:r>
            <a:r>
              <a:rPr lang="en-US" sz="2400" dirty="0" smtClean="0"/>
              <a:t>for and sets aside </a:t>
            </a:r>
            <a:r>
              <a:rPr lang="en-US" sz="2400" b="1" dirty="0" smtClean="0"/>
              <a:t>time</a:t>
            </a:r>
            <a:r>
              <a:rPr lang="en-US" sz="2400" dirty="0" smtClean="0"/>
              <a:t> to study</a:t>
            </a:r>
          </a:p>
          <a:p>
            <a:r>
              <a:rPr lang="en-US" sz="2800" b="1" dirty="0" smtClean="0"/>
              <a:t> In these students, organizational skills are innately present and therefore easily absorbed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2486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Tips for Increasing</a:t>
            </a:r>
            <a:br>
              <a:rPr lang="en-US" b="1" dirty="0" smtClean="0"/>
            </a:br>
            <a:r>
              <a:rPr lang="en-US" b="1" dirty="0" smtClean="0"/>
              <a:t> Working Memory and Recall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Weak attention limits the capacity of working memory and recall</a:t>
            </a:r>
          </a:p>
          <a:p>
            <a:r>
              <a:rPr lang="en-US" b="1" dirty="0" smtClean="0"/>
              <a:t>Disorganized students</a:t>
            </a:r>
            <a:r>
              <a:rPr lang="en-US" dirty="0" smtClean="0"/>
              <a:t> often have </a:t>
            </a:r>
            <a:r>
              <a:rPr lang="en-US" b="1" dirty="0" smtClean="0"/>
              <a:t>poor memories</a:t>
            </a:r>
          </a:p>
          <a:p>
            <a:r>
              <a:rPr lang="en-US" dirty="0" smtClean="0"/>
              <a:t>Make </a:t>
            </a:r>
            <a:r>
              <a:rPr lang="en-US" b="1" dirty="0" smtClean="0"/>
              <a:t>To Do lists</a:t>
            </a:r>
            <a:r>
              <a:rPr lang="en-US" dirty="0" smtClean="0"/>
              <a:t>-to reduce forgetfulness</a:t>
            </a:r>
            <a:endParaRPr lang="en-US" b="1" dirty="0" smtClean="0"/>
          </a:p>
          <a:p>
            <a:r>
              <a:rPr lang="en-US" dirty="0" smtClean="0"/>
              <a:t>Teach students to </a:t>
            </a:r>
            <a:r>
              <a:rPr lang="en-US" b="1" dirty="0" smtClean="0"/>
              <a:t>preview new material</a:t>
            </a:r>
            <a:r>
              <a:rPr lang="en-US" dirty="0" smtClean="0"/>
              <a:t> for </a:t>
            </a:r>
            <a:r>
              <a:rPr lang="en-US" b="1" dirty="0" smtClean="0"/>
              <a:t>greater comprehension- the sooner the better</a:t>
            </a:r>
          </a:p>
          <a:p>
            <a:r>
              <a:rPr lang="en-US" b="1" dirty="0" smtClean="0"/>
              <a:t>Textbook Reading-SQ5R Survey Question Read, Reflect, Recite, Review, Record  (google it)</a:t>
            </a:r>
          </a:p>
          <a:p>
            <a:r>
              <a:rPr lang="en-US" b="1" dirty="0" smtClean="0"/>
              <a:t>Daily practice, highlighting </a:t>
            </a:r>
            <a:r>
              <a:rPr lang="en-US" dirty="0" smtClean="0"/>
              <a:t>and </a:t>
            </a:r>
            <a:r>
              <a:rPr lang="en-US" b="1" dirty="0" smtClean="0"/>
              <a:t>review </a:t>
            </a:r>
            <a:r>
              <a:rPr lang="en-US" dirty="0" smtClean="0"/>
              <a:t>of</a:t>
            </a:r>
            <a:r>
              <a:rPr lang="en-US" b="1" dirty="0" smtClean="0"/>
              <a:t> class notes</a:t>
            </a:r>
            <a:r>
              <a:rPr lang="en-US" dirty="0" smtClean="0"/>
              <a:t>, </a:t>
            </a:r>
            <a:r>
              <a:rPr lang="en-US" b="1" dirty="0" smtClean="0"/>
              <a:t>main ideas</a:t>
            </a:r>
          </a:p>
          <a:p>
            <a:r>
              <a:rPr lang="en-US" dirty="0" smtClean="0"/>
              <a:t>Teach </a:t>
            </a:r>
            <a:r>
              <a:rPr lang="en-US" b="1" dirty="0" smtClean="0"/>
              <a:t>note-taking skills </a:t>
            </a:r>
            <a:r>
              <a:rPr lang="en-US" dirty="0" smtClean="0"/>
              <a:t>:</a:t>
            </a:r>
            <a:r>
              <a:rPr lang="en-US" b="1" dirty="0" smtClean="0"/>
              <a:t> Cornell Method (see handout)</a:t>
            </a:r>
          </a:p>
          <a:p>
            <a:r>
              <a:rPr lang="en-US" dirty="0" smtClean="0"/>
              <a:t>Encourage </a:t>
            </a:r>
            <a:r>
              <a:rPr lang="en-US" b="1" dirty="0" smtClean="0"/>
              <a:t>active listening </a:t>
            </a:r>
            <a:r>
              <a:rPr lang="en-US" dirty="0" smtClean="0"/>
              <a:t>skills and multi-sensory learning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mnemonic</a:t>
            </a:r>
            <a:r>
              <a:rPr lang="en-US" dirty="0" smtClean="0"/>
              <a:t> devices to aid memory retention</a:t>
            </a:r>
          </a:p>
          <a:p>
            <a:r>
              <a:rPr lang="en-US" b="1" dirty="0" smtClean="0"/>
              <a:t>Flashcards, Quizlet </a:t>
            </a:r>
            <a:r>
              <a:rPr lang="en-US" dirty="0" smtClean="0"/>
              <a:t>for review and practice</a:t>
            </a:r>
            <a:endParaRPr lang="en-US" b="1" dirty="0" smtClean="0"/>
          </a:p>
          <a:p>
            <a:r>
              <a:rPr lang="en-US" dirty="0" smtClean="0"/>
              <a:t>Keep and learn from  </a:t>
            </a:r>
            <a:r>
              <a:rPr lang="en-US" b="1" dirty="0" smtClean="0"/>
              <a:t>old quizzes and exams </a:t>
            </a:r>
            <a:r>
              <a:rPr lang="en-US" dirty="0" smtClean="0"/>
              <a:t>(See handout)</a:t>
            </a:r>
          </a:p>
          <a:p>
            <a:r>
              <a:rPr lang="en-US" dirty="0" smtClean="0"/>
              <a:t>Post important reminders at </a:t>
            </a:r>
            <a:r>
              <a:rPr lang="en-US" b="1" dirty="0" smtClean="0"/>
              <a:t>Points of Performance-  </a:t>
            </a:r>
            <a:r>
              <a:rPr lang="en-US" dirty="0" smtClean="0"/>
              <a:t>externalize important information at key points-homework stations, exit doors, bedroom walls, bathrooms</a:t>
            </a:r>
          </a:p>
          <a:p>
            <a:r>
              <a:rPr lang="en-US" b="1" dirty="0" smtClean="0"/>
              <a:t>Anchor actions by linking behaviors </a:t>
            </a:r>
            <a:r>
              <a:rPr lang="en-US" dirty="0" err="1" smtClean="0"/>
              <a:t>ie</a:t>
            </a:r>
            <a:r>
              <a:rPr lang="en-US" dirty="0" smtClean="0"/>
              <a:t>: breakfast anchors with planner review- same time, same place will support developing habits </a:t>
            </a:r>
          </a:p>
          <a:p>
            <a:r>
              <a:rPr lang="en-US" b="1" dirty="0" smtClean="0"/>
              <a:t>Disorganized students need external structure and routines for remembering to remember!</a:t>
            </a:r>
          </a:p>
        </p:txBody>
      </p:sp>
    </p:spTree>
    <p:extLst>
      <p:ext uri="{BB962C8B-B14F-4D97-AF65-F5344CB8AC3E}">
        <p14:creationId xmlns:p14="http://schemas.microsoft.com/office/powerpoint/2010/main" xmlns="" val="2097558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3058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Right Stuff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Why are their backpacks so heavy????    </a:t>
            </a:r>
            <a:r>
              <a:rPr lang="en-US" sz="1600" b="1" dirty="0" smtClean="0"/>
              <a:t>Disorganized </a:t>
            </a:r>
            <a:r>
              <a:rPr lang="en-US" sz="1600" b="1" dirty="0"/>
              <a:t>students live in fear of being caught without the one thing they need, so their solution may be to carry everything  </a:t>
            </a:r>
          </a:p>
          <a:p>
            <a:r>
              <a:rPr lang="en-US" sz="1600" dirty="0" smtClean="0"/>
              <a:t>A </a:t>
            </a:r>
            <a:r>
              <a:rPr lang="en-US" sz="1600" b="1" dirty="0" smtClean="0"/>
              <a:t>routine</a:t>
            </a:r>
            <a:r>
              <a:rPr lang="en-US" sz="1600" dirty="0" smtClean="0"/>
              <a:t> must be established at home </a:t>
            </a:r>
            <a:r>
              <a:rPr lang="en-US" sz="1600" b="1" dirty="0" smtClean="0"/>
              <a:t>for returning assignments </a:t>
            </a:r>
            <a:r>
              <a:rPr lang="en-US" sz="1600" dirty="0" smtClean="0"/>
              <a:t>to school.</a:t>
            </a:r>
          </a:p>
          <a:p>
            <a:r>
              <a:rPr lang="en-US" sz="1600" b="1" dirty="0" smtClean="0"/>
              <a:t>Elementary students </a:t>
            </a:r>
            <a:r>
              <a:rPr lang="en-US" sz="1600" dirty="0" smtClean="0"/>
              <a:t>should have a </a:t>
            </a:r>
            <a:r>
              <a:rPr lang="en-US" sz="1600" b="1" dirty="0" smtClean="0"/>
              <a:t>take-home folder </a:t>
            </a:r>
            <a:r>
              <a:rPr lang="en-US" sz="1600" dirty="0" smtClean="0"/>
              <a:t>and a return to school folder. Check and empty with your child nightly</a:t>
            </a:r>
          </a:p>
          <a:p>
            <a:r>
              <a:rPr lang="en-US" sz="1600" b="1" dirty="0" smtClean="0"/>
              <a:t>MS and HS -The binder system</a:t>
            </a:r>
            <a:r>
              <a:rPr lang="en-US" sz="1600" dirty="0" smtClean="0"/>
              <a:t>. Disorganized students often are better off with one or two binders.  AM/PM –if they are resistant, use smaller binders , 1 per subject, color coded</a:t>
            </a:r>
          </a:p>
          <a:p>
            <a:r>
              <a:rPr lang="en-US" sz="1600" dirty="0" smtClean="0"/>
              <a:t>Students should </a:t>
            </a:r>
            <a:r>
              <a:rPr lang="en-US" sz="1600" b="1" dirty="0" smtClean="0"/>
              <a:t>label all papers </a:t>
            </a:r>
            <a:r>
              <a:rPr lang="en-US" sz="1600" dirty="0" smtClean="0"/>
              <a:t>with the </a:t>
            </a:r>
            <a:r>
              <a:rPr lang="en-US" sz="1600" b="1" dirty="0" smtClean="0"/>
              <a:t>date </a:t>
            </a:r>
            <a:r>
              <a:rPr lang="en-US" sz="1600" dirty="0" smtClean="0"/>
              <a:t>and </a:t>
            </a:r>
            <a:r>
              <a:rPr lang="en-US" sz="1600" b="1" dirty="0" smtClean="0"/>
              <a:t>CW</a:t>
            </a:r>
            <a:r>
              <a:rPr lang="en-US" sz="1600" dirty="0" smtClean="0"/>
              <a:t> (classwork) or </a:t>
            </a:r>
            <a:r>
              <a:rPr lang="en-US" sz="1600" b="1" dirty="0" smtClean="0"/>
              <a:t>HW (</a:t>
            </a:r>
            <a:r>
              <a:rPr lang="en-US" sz="1600" dirty="0" smtClean="0"/>
              <a:t>homework)</a:t>
            </a:r>
          </a:p>
          <a:p>
            <a:r>
              <a:rPr lang="en-US" sz="1600" dirty="0" smtClean="0"/>
              <a:t>All </a:t>
            </a:r>
            <a:r>
              <a:rPr lang="en-US" sz="1600" b="1" dirty="0" smtClean="0"/>
              <a:t>handouts, assignments </a:t>
            </a:r>
            <a:r>
              <a:rPr lang="en-US" sz="1600" dirty="0" smtClean="0"/>
              <a:t>and </a:t>
            </a:r>
            <a:r>
              <a:rPr lang="en-US" sz="1600" dirty="0"/>
              <a:t> </a:t>
            </a:r>
            <a:r>
              <a:rPr lang="en-US" sz="1600" b="1" dirty="0" smtClean="0"/>
              <a:t>quizzes</a:t>
            </a:r>
            <a:r>
              <a:rPr lang="en-US" sz="1600" dirty="0" smtClean="0"/>
              <a:t> from</a:t>
            </a:r>
            <a:r>
              <a:rPr lang="en-US" sz="1600" b="1" dirty="0" smtClean="0"/>
              <a:t> current units</a:t>
            </a:r>
            <a:r>
              <a:rPr lang="en-US" sz="1600" dirty="0" smtClean="0"/>
              <a:t> should r</a:t>
            </a:r>
            <a:r>
              <a:rPr lang="en-US" sz="1600" b="1" dirty="0" smtClean="0"/>
              <a:t>emain </a:t>
            </a:r>
            <a:r>
              <a:rPr lang="en-US" sz="1600" dirty="0" smtClean="0"/>
              <a:t> in the binder</a:t>
            </a:r>
          </a:p>
          <a:p>
            <a:r>
              <a:rPr lang="en-US" sz="1600" b="1" dirty="0" smtClean="0"/>
              <a:t>Homework  pockets </a:t>
            </a:r>
            <a:r>
              <a:rPr lang="en-US" sz="1600" dirty="0" smtClean="0"/>
              <a:t>should be clearly</a:t>
            </a:r>
            <a:r>
              <a:rPr lang="en-US" sz="1600" b="1" dirty="0" smtClean="0"/>
              <a:t> labelled and checked </a:t>
            </a:r>
            <a:r>
              <a:rPr lang="en-US" sz="1600" dirty="0" smtClean="0"/>
              <a:t>against the planner for return to school  nightly</a:t>
            </a:r>
          </a:p>
          <a:p>
            <a:r>
              <a:rPr lang="en-US" sz="1600" dirty="0" smtClean="0"/>
              <a:t>3 hole punch papers and </a:t>
            </a:r>
            <a:r>
              <a:rPr lang="en-US" sz="1600" b="1" dirty="0" smtClean="0"/>
              <a:t>file by subject </a:t>
            </a:r>
            <a:r>
              <a:rPr lang="en-US" sz="1600" dirty="0" smtClean="0"/>
              <a:t>-nightly- in an ideal world (weekly in the real one)</a:t>
            </a:r>
          </a:p>
          <a:p>
            <a:r>
              <a:rPr lang="en-US" sz="1600" b="1" dirty="0" smtClean="0"/>
              <a:t>Create lists with your child </a:t>
            </a:r>
            <a:r>
              <a:rPr lang="en-US" sz="1600" dirty="0" smtClean="0"/>
              <a:t>for HW  and getting it back to school routines  Post in HW area</a:t>
            </a:r>
          </a:p>
          <a:p>
            <a:r>
              <a:rPr lang="en-US" sz="1600" b="1" dirty="0" smtClean="0"/>
              <a:t>Weekly </a:t>
            </a:r>
            <a:r>
              <a:rPr lang="en-US" sz="1600" b="1" dirty="0"/>
              <a:t>backpack/binder clean sweep </a:t>
            </a:r>
            <a:r>
              <a:rPr lang="en-US" sz="1600" dirty="0"/>
              <a:t>(mark it on the </a:t>
            </a:r>
            <a:r>
              <a:rPr lang="en-US" sz="1600" dirty="0" smtClean="0"/>
              <a:t>calendar)</a:t>
            </a:r>
          </a:p>
          <a:p>
            <a:r>
              <a:rPr lang="en-US" sz="1600" dirty="0" smtClean="0"/>
              <a:t>Establish </a:t>
            </a:r>
            <a:r>
              <a:rPr lang="en-US" sz="1600" dirty="0"/>
              <a:t>a </a:t>
            </a:r>
            <a:r>
              <a:rPr lang="en-US" sz="1600" b="1" dirty="0" smtClean="0"/>
              <a:t>Launching Pad </a:t>
            </a:r>
            <a:r>
              <a:rPr lang="en-US" sz="1600" dirty="0" smtClean="0"/>
              <a:t> by the exit door : Everything you need for the next day goes here       </a:t>
            </a:r>
          </a:p>
          <a:p>
            <a:r>
              <a:rPr lang="en-US" sz="1600" dirty="0" smtClean="0"/>
              <a:t>Create </a:t>
            </a:r>
            <a:r>
              <a:rPr lang="en-US" sz="1600" b="1" dirty="0" smtClean="0"/>
              <a:t>exit </a:t>
            </a:r>
            <a:r>
              <a:rPr lang="en-US" sz="1600" dirty="0" smtClean="0"/>
              <a:t>reminder </a:t>
            </a:r>
            <a:r>
              <a:rPr lang="en-US" sz="1600" b="1" dirty="0" smtClean="0"/>
              <a:t>checklist  </a:t>
            </a:r>
            <a:r>
              <a:rPr lang="en-US" sz="1600" dirty="0" smtClean="0"/>
              <a:t>in launching area  HW, sneakers, uniform, violin….</a:t>
            </a:r>
            <a:endParaRPr lang="en-US" sz="1600" b="1" dirty="0"/>
          </a:p>
          <a:p>
            <a:r>
              <a:rPr lang="en-US" sz="1600" b="1" dirty="0" smtClean="0"/>
              <a:t>Point </a:t>
            </a:r>
            <a:r>
              <a:rPr lang="en-US" sz="1600" b="1" dirty="0"/>
              <a:t>of performance </a:t>
            </a:r>
            <a:r>
              <a:rPr lang="en-US" sz="1600" b="1" dirty="0" smtClean="0"/>
              <a:t>reminders </a:t>
            </a:r>
            <a:r>
              <a:rPr lang="en-US" sz="1600" dirty="0" smtClean="0"/>
              <a:t>–leave the things they need in view  to </a:t>
            </a:r>
            <a:r>
              <a:rPr lang="en-US" sz="1600" b="1" dirty="0" smtClean="0"/>
              <a:t>prevent OOSOOM</a:t>
            </a:r>
            <a:endParaRPr lang="en-US" sz="1600" b="1" dirty="0"/>
          </a:p>
          <a:p>
            <a:r>
              <a:rPr lang="en-US" sz="1600" b="1" dirty="0"/>
              <a:t>Brain </a:t>
            </a:r>
            <a:r>
              <a:rPr lang="en-US" sz="1600" b="1" dirty="0" smtClean="0"/>
              <a:t>breaks boost performance</a:t>
            </a:r>
          </a:p>
          <a:p>
            <a:r>
              <a:rPr lang="en-US" sz="1600" b="1" dirty="0" smtClean="0"/>
              <a:t> Organizing is stressful for the disorganized student  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13503571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endParaRPr lang="en-US" sz="1800" b="1" dirty="0" smtClean="0"/>
          </a:p>
          <a:p>
            <a:r>
              <a:rPr lang="en-US" sz="1800" b="1" dirty="0" smtClean="0"/>
              <a:t>Everything needs a home  Everything has a place</a:t>
            </a:r>
          </a:p>
          <a:p>
            <a:r>
              <a:rPr lang="en-US" sz="1800" dirty="0" smtClean="0"/>
              <a:t>Students need to  stay organized in multiple locations-  classroom(s),lockers, backpacks and at home</a:t>
            </a:r>
          </a:p>
          <a:p>
            <a:r>
              <a:rPr lang="en-US" sz="1800" dirty="0" smtClean="0"/>
              <a:t>Teach students to </a:t>
            </a:r>
            <a:r>
              <a:rPr lang="en-US" sz="1800" b="1" dirty="0" smtClean="0"/>
              <a:t>date every paper and label  them clearly with HW(homework) or CW (classwork)</a:t>
            </a:r>
            <a:r>
              <a:rPr lang="en-US" sz="1800" dirty="0" smtClean="0"/>
              <a:t>to save time and energy</a:t>
            </a:r>
          </a:p>
          <a:p>
            <a:r>
              <a:rPr lang="en-US" sz="1800" dirty="0" smtClean="0"/>
              <a:t>Help your child </a:t>
            </a:r>
            <a:r>
              <a:rPr lang="en-US" sz="1800" b="1" dirty="0" smtClean="0"/>
              <a:t>create a home filing system </a:t>
            </a:r>
            <a:r>
              <a:rPr lang="en-US" sz="1800" dirty="0" smtClean="0"/>
              <a:t>so they will be invested in its success</a:t>
            </a:r>
          </a:p>
          <a:p>
            <a:r>
              <a:rPr lang="en-US" sz="1800" dirty="0" smtClean="0"/>
              <a:t>Remind them: when </a:t>
            </a:r>
            <a:r>
              <a:rPr lang="en-US" sz="1800" b="1" dirty="0" smtClean="0"/>
              <a:t>quarterlies</a:t>
            </a:r>
            <a:r>
              <a:rPr lang="en-US" sz="1800" dirty="0" smtClean="0"/>
              <a:t>, </a:t>
            </a:r>
            <a:r>
              <a:rPr lang="en-US" sz="1800" b="1" dirty="0" smtClean="0"/>
              <a:t>midterms and finals </a:t>
            </a:r>
            <a:r>
              <a:rPr lang="en-US" sz="1800" dirty="0" smtClean="0"/>
              <a:t>approach they can spend time studying, not hunting and gathering</a:t>
            </a:r>
          </a:p>
          <a:p>
            <a:r>
              <a:rPr lang="en-US" sz="1800" b="1" dirty="0" smtClean="0"/>
              <a:t>Be positive</a:t>
            </a:r>
            <a:r>
              <a:rPr lang="en-US" sz="1800" dirty="0" smtClean="0"/>
              <a:t>. Allow your child to meet with success along the way to encourage sticking with the system</a:t>
            </a:r>
          </a:p>
          <a:p>
            <a:pPr marL="0" indent="0">
              <a:buNone/>
            </a:pPr>
            <a:r>
              <a:rPr lang="en-US" sz="1800" b="1" dirty="0" smtClean="0"/>
              <a:t>How to File Papers for School Success </a:t>
            </a:r>
          </a:p>
          <a:p>
            <a:r>
              <a:rPr lang="en-US" sz="1800" dirty="0" smtClean="0"/>
              <a:t> First, </a:t>
            </a:r>
            <a:r>
              <a:rPr lang="en-US" sz="1800" b="1" dirty="0" smtClean="0"/>
              <a:t>sort papers by subject </a:t>
            </a:r>
            <a:r>
              <a:rPr lang="en-US" sz="1800" dirty="0" smtClean="0"/>
              <a:t>(use one subject per folder/ hanging file)</a:t>
            </a:r>
          </a:p>
          <a:p>
            <a:r>
              <a:rPr lang="en-US" sz="1800" dirty="0"/>
              <a:t>M</a:t>
            </a:r>
            <a:r>
              <a:rPr lang="en-US" sz="1800" dirty="0" smtClean="0"/>
              <a:t>odel sorting </a:t>
            </a:r>
            <a:r>
              <a:rPr lang="en-US" sz="1800" b="1" dirty="0" smtClean="0"/>
              <a:t>chronologically for each subject </a:t>
            </a:r>
            <a:r>
              <a:rPr lang="en-US" sz="1800" dirty="0" smtClean="0"/>
              <a:t>(dates on papers are key)</a:t>
            </a:r>
          </a:p>
          <a:p>
            <a:r>
              <a:rPr lang="en-US" sz="1800" dirty="0" smtClean="0"/>
              <a:t>At the </a:t>
            </a:r>
            <a:r>
              <a:rPr lang="en-US" sz="1800" b="1" dirty="0" smtClean="0"/>
              <a:t>end of every unit, papers </a:t>
            </a:r>
            <a:r>
              <a:rPr lang="en-US" sz="1800" dirty="0" smtClean="0"/>
              <a:t>can usually be </a:t>
            </a:r>
            <a:r>
              <a:rPr lang="en-US" sz="1800" b="1" dirty="0" smtClean="0"/>
              <a:t>filed</a:t>
            </a:r>
            <a:r>
              <a:rPr lang="en-US" sz="1800" dirty="0" smtClean="0"/>
              <a:t> (unless told otherwise)</a:t>
            </a:r>
          </a:p>
          <a:p>
            <a:r>
              <a:rPr lang="en-US" sz="1800" b="1" dirty="0" smtClean="0"/>
              <a:t>Label </a:t>
            </a:r>
            <a:r>
              <a:rPr lang="en-US" sz="1800" dirty="0" smtClean="0"/>
              <a:t>each </a:t>
            </a:r>
            <a:r>
              <a:rPr lang="en-US" sz="1800" b="1" dirty="0" smtClean="0"/>
              <a:t>unit by quarter and name</a:t>
            </a:r>
            <a:r>
              <a:rPr lang="en-US" sz="1800" dirty="0" smtClean="0"/>
              <a:t>, clip/staple unit and </a:t>
            </a:r>
            <a:r>
              <a:rPr lang="en-US" sz="1800" b="1" dirty="0" smtClean="0"/>
              <a:t>add to subject file</a:t>
            </a:r>
          </a:p>
          <a:p>
            <a:r>
              <a:rPr lang="en-US" sz="1800" b="1" dirty="0" smtClean="0"/>
              <a:t>Include test, quizzes, review sheets, hand-outs homework and notes </a:t>
            </a:r>
          </a:p>
          <a:p>
            <a:r>
              <a:rPr lang="en-US" sz="1800" b="1" dirty="0" smtClean="0"/>
              <a:t>File </a:t>
            </a:r>
            <a:r>
              <a:rPr lang="en-US" sz="1800" dirty="0" smtClean="0"/>
              <a:t>in single subject file either </a:t>
            </a:r>
            <a:r>
              <a:rPr lang="en-US" sz="1800" b="1" dirty="0" smtClean="0"/>
              <a:t>chronologically or in reverse </a:t>
            </a:r>
            <a:r>
              <a:rPr lang="en-US" sz="1800" dirty="0" smtClean="0"/>
              <a:t>(newest first) </a:t>
            </a:r>
            <a:r>
              <a:rPr lang="en-US" sz="1800" b="1" dirty="0" smtClean="0"/>
              <a:t>by topic/unit</a:t>
            </a:r>
          </a:p>
          <a:p>
            <a:r>
              <a:rPr lang="en-US" sz="1800" b="1" dirty="0" smtClean="0"/>
              <a:t>Schedule filing time </a:t>
            </a:r>
            <a:r>
              <a:rPr lang="en-US" sz="1800" dirty="0" smtClean="0"/>
              <a:t>in HW planner at the </a:t>
            </a:r>
            <a:r>
              <a:rPr lang="en-US" sz="1800" b="1" dirty="0" smtClean="0"/>
              <a:t>end of each unit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305800" cy="1066800"/>
          </a:xfrm>
        </p:spPr>
        <p:txBody>
          <a:bodyPr/>
          <a:lstStyle/>
          <a:p>
            <a:r>
              <a:rPr lang="en-US" b="1" dirty="0" smtClean="0"/>
              <a:t>At-Home Paper Filing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2077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Organizing E-Notes &amp; Computer Files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Teach your child to </a:t>
            </a:r>
            <a:r>
              <a:rPr lang="en-US" b="1" dirty="0" smtClean="0"/>
              <a:t>create</a:t>
            </a:r>
            <a:r>
              <a:rPr lang="en-US" dirty="0" smtClean="0"/>
              <a:t> </a:t>
            </a:r>
            <a:r>
              <a:rPr lang="en-US" b="1" dirty="0" smtClean="0"/>
              <a:t>a folder </a:t>
            </a:r>
            <a:r>
              <a:rPr lang="en-US" dirty="0" smtClean="0"/>
              <a:t>labeled with</a:t>
            </a:r>
            <a:r>
              <a:rPr lang="en-US" b="1" dirty="0" smtClean="0"/>
              <a:t> </a:t>
            </a:r>
            <a:r>
              <a:rPr lang="en-US" b="1" dirty="0"/>
              <a:t>s</a:t>
            </a:r>
            <a:r>
              <a:rPr lang="en-US" b="1" dirty="0" smtClean="0"/>
              <a:t>ubject name, grade and school year</a:t>
            </a:r>
          </a:p>
          <a:p>
            <a:r>
              <a:rPr lang="en-US" b="1" dirty="0" smtClean="0"/>
              <a:t>I like the Notability app for its notetaking/ highlighting features and ease of organizing files</a:t>
            </a:r>
          </a:p>
          <a:p>
            <a:r>
              <a:rPr lang="en-US" dirty="0" smtClean="0"/>
              <a:t>Within folders </a:t>
            </a:r>
            <a:r>
              <a:rPr lang="en-US" b="1" dirty="0" smtClean="0"/>
              <a:t>create additional sub-folders for each subject</a:t>
            </a:r>
          </a:p>
          <a:p>
            <a:r>
              <a:rPr lang="en-US" dirty="0" smtClean="0"/>
              <a:t>Sub-folders for </a:t>
            </a:r>
            <a:r>
              <a:rPr lang="en-US" b="1" dirty="0" smtClean="0"/>
              <a:t>each unit </a:t>
            </a:r>
            <a:r>
              <a:rPr lang="en-US" dirty="0" smtClean="0"/>
              <a:t>should</a:t>
            </a:r>
            <a:r>
              <a:rPr lang="en-US" b="1" dirty="0"/>
              <a:t> </a:t>
            </a:r>
            <a:r>
              <a:rPr lang="en-US" dirty="0" smtClean="0"/>
              <a:t>include </a:t>
            </a:r>
            <a:r>
              <a:rPr lang="en-US" b="1" dirty="0" smtClean="0"/>
              <a:t>Class Notes, Homework, Handouts (scan or take pictures), and Projects</a:t>
            </a:r>
          </a:p>
          <a:p>
            <a:r>
              <a:rPr lang="en-US" dirty="0" smtClean="0"/>
              <a:t>Create a </a:t>
            </a:r>
            <a:r>
              <a:rPr lang="en-US" b="1" dirty="0" smtClean="0"/>
              <a:t>separate folder for each long term project assignment </a:t>
            </a:r>
            <a:r>
              <a:rPr lang="en-US" dirty="0" smtClean="0"/>
              <a:t>and file </a:t>
            </a:r>
            <a:r>
              <a:rPr lang="en-US" b="1" dirty="0" smtClean="0"/>
              <a:t>all drafts  under this project folder only   LABEL drafts CLEARLY</a:t>
            </a:r>
          </a:p>
          <a:p>
            <a:r>
              <a:rPr lang="en-US" b="1" dirty="0" smtClean="0"/>
              <a:t>Remember to be patient- support and non-judgmental supervision is needed while students develop organizational skills</a:t>
            </a:r>
          </a:p>
          <a:p>
            <a:r>
              <a:rPr lang="en-US" b="1" dirty="0" smtClean="0"/>
              <a:t>If they are doing it wrong, offer to brainstorm ways to fix it, they know what isn’t working</a:t>
            </a:r>
          </a:p>
          <a:p>
            <a:r>
              <a:rPr lang="en-US" b="1" dirty="0" smtClean="0"/>
              <a:t>No criticism</a:t>
            </a:r>
          </a:p>
          <a:p>
            <a:r>
              <a:rPr lang="en-US" b="1" dirty="0" smtClean="0"/>
              <a:t>Be compassionate while they are developing new skills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45446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Backpacks and Lockers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76388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An organized backpack translates into an organized brain</a:t>
            </a:r>
          </a:p>
          <a:p>
            <a:r>
              <a:rPr lang="en-US" dirty="0" smtClean="0"/>
              <a:t>Some students are embarrassed by the mess, but still accept help</a:t>
            </a:r>
          </a:p>
          <a:p>
            <a:r>
              <a:rPr lang="en-US" dirty="0" smtClean="0"/>
              <a:t>Others are reluctant to let you in, or to do things differently (</a:t>
            </a:r>
            <a:r>
              <a:rPr lang="en-US" b="1" dirty="0" smtClean="0"/>
              <a:t>cognitive inflexibility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Others may not see the value of organizing papers/notes (teachers do!)</a:t>
            </a:r>
          </a:p>
          <a:p>
            <a:r>
              <a:rPr lang="en-US" b="1" dirty="0" smtClean="0"/>
              <a:t>The more involved the child is in creating the organizational system, the more likely they will consistently use it and stick to it</a:t>
            </a:r>
          </a:p>
          <a:p>
            <a:r>
              <a:rPr lang="en-US" dirty="0" smtClean="0"/>
              <a:t>Make a list of supplies needed (planning)</a:t>
            </a:r>
          </a:p>
          <a:p>
            <a:r>
              <a:rPr lang="en-US" dirty="0" smtClean="0"/>
              <a:t>Bring your child with you to the store</a:t>
            </a:r>
          </a:p>
          <a:p>
            <a:r>
              <a:rPr lang="en-US" dirty="0" smtClean="0"/>
              <a:t>Everyone loves new school supplies, let them choose</a:t>
            </a:r>
          </a:p>
          <a:p>
            <a:r>
              <a:rPr lang="en-US" dirty="0" smtClean="0"/>
              <a:t>Purchase a locker shelf to prevent the locker black hole</a:t>
            </a:r>
          </a:p>
          <a:p>
            <a:r>
              <a:rPr lang="en-US" dirty="0" smtClean="0"/>
              <a:t>Other locker organizing accessories are available online</a:t>
            </a:r>
          </a:p>
          <a:p>
            <a:r>
              <a:rPr lang="en-US" dirty="0" smtClean="0"/>
              <a:t>Store textbooks on locker shelves by  AM/PM or whatever makes sense to the child  </a:t>
            </a:r>
          </a:p>
          <a:p>
            <a:r>
              <a:rPr lang="en-US" b="1" dirty="0" smtClean="0"/>
              <a:t>Let them make decisions and choices about their space</a:t>
            </a:r>
          </a:p>
          <a:p>
            <a:r>
              <a:rPr lang="en-US" dirty="0" smtClean="0"/>
              <a:t>Post a </a:t>
            </a:r>
            <a:r>
              <a:rPr lang="en-US" b="1" dirty="0" smtClean="0"/>
              <a:t>checklist inside the locker </a:t>
            </a:r>
            <a:r>
              <a:rPr lang="en-US" dirty="0" smtClean="0"/>
              <a:t>to serve as a visual reminder to reduce forgetting </a:t>
            </a:r>
          </a:p>
          <a:p>
            <a:r>
              <a:rPr lang="en-US" dirty="0" smtClean="0"/>
              <a:t>Let them know you don’t expect backpack/locker to stay that way  </a:t>
            </a:r>
          </a:p>
          <a:p>
            <a:r>
              <a:rPr lang="en-US" b="1" dirty="0" smtClean="0"/>
              <a:t>Systems need to be maintained</a:t>
            </a:r>
            <a:r>
              <a:rPr lang="en-US" dirty="0" smtClean="0"/>
              <a:t>– especially for the disorganized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4828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762000"/>
          </a:xfrm>
        </p:spPr>
        <p:txBody>
          <a:bodyPr/>
          <a:lstStyle/>
          <a:p>
            <a:r>
              <a:rPr lang="en-US" b="1" dirty="0" smtClean="0"/>
              <a:t> Key Takeaways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6400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Students do well when they have the skills needed to succeed</a:t>
            </a:r>
          </a:p>
          <a:p>
            <a:r>
              <a:rPr lang="en-US" dirty="0" smtClean="0"/>
              <a:t>Students must be response-</a:t>
            </a:r>
            <a:r>
              <a:rPr lang="en-US" b="1" dirty="0" smtClean="0"/>
              <a:t>able </a:t>
            </a:r>
            <a:r>
              <a:rPr lang="en-US" dirty="0" smtClean="0"/>
              <a:t>to develop lagging executive function skills  </a:t>
            </a:r>
          </a:p>
          <a:p>
            <a:r>
              <a:rPr lang="en-US" dirty="0" smtClean="0"/>
              <a:t>All kids start out wanting to do well in school</a:t>
            </a:r>
          </a:p>
          <a:p>
            <a:r>
              <a:rPr lang="en-US" b="1" dirty="0" smtClean="0"/>
              <a:t>We must explicitly teach organizational skills to struggling students to prevent them from falling behind</a:t>
            </a:r>
          </a:p>
          <a:p>
            <a:r>
              <a:rPr lang="en-US" dirty="0" smtClean="0"/>
              <a:t>Disorganization is not their fault (or yours)</a:t>
            </a:r>
          </a:p>
          <a:p>
            <a:r>
              <a:rPr lang="en-US" b="1" dirty="0" smtClean="0"/>
              <a:t>Students who are disorganized tend to be less successful</a:t>
            </a:r>
            <a:r>
              <a:rPr lang="en-US" dirty="0" smtClean="0"/>
              <a:t> and have </a:t>
            </a:r>
            <a:r>
              <a:rPr lang="en-US" b="1" dirty="0" smtClean="0"/>
              <a:t>lower self-esteem</a:t>
            </a:r>
            <a:r>
              <a:rPr lang="en-US" dirty="0" smtClean="0"/>
              <a:t> throughout school (and life)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Teachers, parents and students must work together to develop lagging executive functions and organizational skills- what works for you may not work for them! </a:t>
            </a:r>
            <a:r>
              <a:rPr lang="en-US" b="1" dirty="0"/>
              <a:t> </a:t>
            </a:r>
            <a:r>
              <a:rPr lang="en-US" b="1" dirty="0" smtClean="0"/>
              <a:t>   Involve students in the process!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Be supportive, positive, non-judgmental, uncritical and kind!</a:t>
            </a:r>
          </a:p>
          <a:p>
            <a:pPr marL="0" indent="0">
              <a:buNone/>
            </a:pPr>
            <a:r>
              <a:rPr lang="en-US" b="1" dirty="0" smtClean="0"/>
              <a:t>       </a:t>
            </a:r>
          </a:p>
          <a:p>
            <a:pPr marL="0" indent="0">
              <a:buNone/>
            </a:pPr>
            <a:r>
              <a:rPr lang="en-US" sz="3400" b="1" dirty="0" smtClean="0"/>
              <a:t>Underneath that disorganized mess lives a child who needs our love, support and skills.</a:t>
            </a:r>
          </a:p>
          <a:p>
            <a:pPr marL="0" indent="0">
              <a:buNone/>
            </a:pPr>
            <a:r>
              <a:rPr lang="en-US" dirty="0" smtClean="0"/>
              <a:t>                              Thanks for joining me tonight!  - </a:t>
            </a:r>
            <a:r>
              <a:rPr lang="en-US" dirty="0" err="1" smtClean="0"/>
              <a:t>Marj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2298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contact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39925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hlinkClick r:id="rId3"/>
            </a:endParaRPr>
          </a:p>
          <a:p>
            <a:r>
              <a:rPr lang="en-US" smtClean="0">
                <a:hlinkClick r:id="rId3"/>
              </a:rPr>
              <a:t>Email-Marj@PTScoaching.com</a:t>
            </a:r>
            <a:endParaRPr lang="en-US" dirty="0" smtClean="0"/>
          </a:p>
          <a:p>
            <a:r>
              <a:rPr lang="en-US" dirty="0" smtClean="0"/>
              <a:t>Phone- 516. 383-7017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 and comments are always welcome!</a:t>
            </a:r>
          </a:p>
          <a:p>
            <a:r>
              <a:rPr lang="en-US" dirty="0" smtClean="0"/>
              <a:t>Available for private consultation, parent lectures and student skill workshops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236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b="1" dirty="0" smtClean="0"/>
              <a:t>The Disorganized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4403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Frequently loses </a:t>
            </a:r>
            <a:r>
              <a:rPr lang="en-US" dirty="0" smtClean="0"/>
              <a:t>HW papers</a:t>
            </a:r>
            <a:r>
              <a:rPr lang="en-US" dirty="0"/>
              <a:t>, personal items, pencils, pens, toys, permission </a:t>
            </a:r>
            <a:r>
              <a:rPr lang="en-US" dirty="0" smtClean="0"/>
              <a:t>slips, assignments, shoes</a:t>
            </a:r>
          </a:p>
          <a:p>
            <a:r>
              <a:rPr lang="en-US" b="1" dirty="0" smtClean="0"/>
              <a:t>Can’t find </a:t>
            </a:r>
            <a:r>
              <a:rPr lang="en-US" dirty="0" smtClean="0"/>
              <a:t>or doesn’t  hand in  HW </a:t>
            </a:r>
            <a:endParaRPr lang="en-US" dirty="0"/>
          </a:p>
          <a:p>
            <a:r>
              <a:rPr lang="en-US" b="1" dirty="0" smtClean="0"/>
              <a:t>Unable to </a:t>
            </a:r>
            <a:r>
              <a:rPr lang="en-US" dirty="0" smtClean="0"/>
              <a:t>consistently keep </a:t>
            </a:r>
            <a:r>
              <a:rPr lang="en-US" b="1" dirty="0" smtClean="0"/>
              <a:t>track</a:t>
            </a:r>
            <a:r>
              <a:rPr lang="en-US" dirty="0" smtClean="0"/>
              <a:t> of </a:t>
            </a:r>
            <a:r>
              <a:rPr lang="en-US" b="1" dirty="0" smtClean="0"/>
              <a:t>due dates</a:t>
            </a:r>
            <a:endParaRPr lang="en-US" b="1" dirty="0"/>
          </a:p>
          <a:p>
            <a:r>
              <a:rPr lang="en-US" b="1" dirty="0"/>
              <a:t>Messy</a:t>
            </a:r>
            <a:r>
              <a:rPr lang="en-US" dirty="0"/>
              <a:t> </a:t>
            </a:r>
            <a:r>
              <a:rPr lang="en-US" dirty="0" smtClean="0"/>
              <a:t>backpack, desk, bedroom, etc. (Ask-does the system work?)</a:t>
            </a:r>
            <a:endParaRPr lang="en-US" dirty="0"/>
          </a:p>
          <a:p>
            <a:r>
              <a:rPr lang="en-US" b="1" dirty="0" smtClean="0"/>
              <a:t>Weak time </a:t>
            </a:r>
            <a:r>
              <a:rPr lang="en-US" b="1" dirty="0"/>
              <a:t>management </a:t>
            </a:r>
            <a:r>
              <a:rPr lang="en-US" dirty="0" smtClean="0"/>
              <a:t>skills</a:t>
            </a:r>
          </a:p>
          <a:p>
            <a:r>
              <a:rPr lang="en-US" b="1" dirty="0" smtClean="0"/>
              <a:t>Poor concept of time </a:t>
            </a:r>
            <a:r>
              <a:rPr lang="en-US" dirty="0" smtClean="0"/>
              <a:t>and difficulty tracking time </a:t>
            </a:r>
            <a:r>
              <a:rPr lang="en-US" dirty="0"/>
              <a:t>in </a:t>
            </a:r>
            <a:r>
              <a:rPr lang="en-US" dirty="0" smtClean="0"/>
              <a:t>general</a:t>
            </a:r>
          </a:p>
          <a:p>
            <a:r>
              <a:rPr lang="en-US" b="1" dirty="0" smtClean="0"/>
              <a:t>Trouble  </a:t>
            </a:r>
            <a:r>
              <a:rPr lang="en-US" b="1" dirty="0"/>
              <a:t>developing a plan </a:t>
            </a:r>
            <a:r>
              <a:rPr lang="en-US" dirty="0"/>
              <a:t>of </a:t>
            </a:r>
            <a:r>
              <a:rPr lang="en-US" dirty="0" smtClean="0"/>
              <a:t>action and </a:t>
            </a:r>
            <a:r>
              <a:rPr lang="en-US" b="1" dirty="0" smtClean="0"/>
              <a:t>getting started </a:t>
            </a:r>
          </a:p>
          <a:p>
            <a:r>
              <a:rPr lang="en-US" b="1" dirty="0" smtClean="0"/>
              <a:t>Difficulty following through </a:t>
            </a:r>
            <a:r>
              <a:rPr lang="en-US" dirty="0" smtClean="0"/>
              <a:t>and </a:t>
            </a:r>
            <a:r>
              <a:rPr lang="en-US" b="1" dirty="0" smtClean="0"/>
              <a:t>breaking down </a:t>
            </a:r>
            <a:r>
              <a:rPr lang="en-US" dirty="0" smtClean="0"/>
              <a:t>steps to </a:t>
            </a:r>
            <a:r>
              <a:rPr lang="en-US" b="1" dirty="0" smtClean="0"/>
              <a:t>completion</a:t>
            </a:r>
          </a:p>
          <a:p>
            <a:r>
              <a:rPr lang="en-US" b="1" dirty="0" smtClean="0"/>
              <a:t>Difficulty following directions</a:t>
            </a:r>
          </a:p>
          <a:p>
            <a:r>
              <a:rPr lang="en-US" b="1" dirty="0" smtClean="0"/>
              <a:t>Forgetfulness </a:t>
            </a:r>
          </a:p>
          <a:p>
            <a:r>
              <a:rPr lang="en-US" b="1" dirty="0" smtClean="0"/>
              <a:t>Difficulty organizing thoughts</a:t>
            </a:r>
            <a:r>
              <a:rPr lang="en-US" dirty="0" smtClean="0"/>
              <a:t>, sequencing ideas and recognizing </a:t>
            </a:r>
            <a:r>
              <a:rPr lang="en-US" b="1" dirty="0" smtClean="0"/>
              <a:t>cause and effect </a:t>
            </a:r>
          </a:p>
          <a:p>
            <a:r>
              <a:rPr lang="en-US" dirty="0" smtClean="0"/>
              <a:t>Difficulty </a:t>
            </a:r>
            <a:r>
              <a:rPr lang="en-US" b="1" dirty="0" smtClean="0"/>
              <a:t>planning ahead </a:t>
            </a:r>
            <a:r>
              <a:rPr lang="en-US" dirty="0" smtClean="0"/>
              <a:t>–event isn’t even on their horizon sometimes</a:t>
            </a:r>
          </a:p>
          <a:p>
            <a:r>
              <a:rPr lang="en-US" b="1" dirty="0" smtClean="0"/>
              <a:t>The root cause of these problems </a:t>
            </a:r>
            <a:r>
              <a:rPr lang="en-US" b="1" dirty="0"/>
              <a:t>is </a:t>
            </a:r>
            <a:r>
              <a:rPr lang="en-US" b="1" dirty="0" smtClean="0"/>
              <a:t>disorganization and at every grade level should be a red flag for parents and teachers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6861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Disorganization: A Red Flag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Disorganization should indicate to teachers and parents  that  a student’s executive functioning skills are lagging behind</a:t>
            </a:r>
          </a:p>
          <a:p>
            <a:pPr marL="0" indent="0">
              <a:buNone/>
            </a:pPr>
            <a:r>
              <a:rPr lang="en-US" dirty="0" smtClean="0"/>
              <a:t>The disorganized student is </a:t>
            </a:r>
            <a:r>
              <a:rPr lang="en-US" dirty="0"/>
              <a:t>not </a:t>
            </a:r>
            <a:r>
              <a:rPr lang="en-US" b="1" dirty="0"/>
              <a:t>yet</a:t>
            </a:r>
            <a:r>
              <a:rPr lang="en-US" dirty="0"/>
              <a:t> </a:t>
            </a:r>
            <a:r>
              <a:rPr lang="en-US" dirty="0" smtClean="0"/>
              <a:t>able to internalize age appropriate </a:t>
            </a:r>
            <a:r>
              <a:rPr lang="en-US" dirty="0"/>
              <a:t>structures set up in the classroom or home.</a:t>
            </a:r>
          </a:p>
          <a:p>
            <a:pPr marL="0" indent="0">
              <a:buNone/>
            </a:pPr>
            <a:r>
              <a:rPr lang="en-US" dirty="0" smtClean="0"/>
              <a:t>Keep in mind, some students are innately able to organize themselves  Others can not. </a:t>
            </a:r>
          </a:p>
          <a:p>
            <a:pPr marL="0" indent="0">
              <a:buNone/>
            </a:pPr>
            <a:r>
              <a:rPr lang="en-US" b="1" dirty="0" smtClean="0"/>
              <a:t>Disorganized students must be explicitly taught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Organizational concepts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Organizational skills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Methods behind organizational systems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H</a:t>
            </a:r>
            <a:r>
              <a:rPr lang="en-US" dirty="0" smtClean="0"/>
              <a:t>ave ample opportunity to practice while developing skills before they are expected  to  perform the skill independently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Why do some students need more support? </a:t>
            </a:r>
          </a:p>
          <a:p>
            <a:r>
              <a:rPr lang="en-US" dirty="0" smtClean="0"/>
              <a:t> The answer lies in the frontal lobe of the brain which is home to the brain’s Executive Functions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029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7543799" cy="1447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What </a:t>
            </a:r>
            <a:r>
              <a:rPr lang="en-US" sz="4000" b="1" dirty="0"/>
              <a:t>A</a:t>
            </a:r>
            <a:r>
              <a:rPr lang="en-US" sz="4000" b="1" dirty="0" smtClean="0"/>
              <a:t>re  Executive Function Skills</a:t>
            </a:r>
            <a:r>
              <a:rPr lang="en-US" sz="4000" dirty="0" smtClean="0"/>
              <a:t>?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1) </a:t>
            </a:r>
            <a:r>
              <a:rPr lang="en-US" sz="2700" b="1" dirty="0" smtClean="0"/>
              <a:t>EFs </a:t>
            </a:r>
            <a:r>
              <a:rPr lang="en-US" sz="2700" b="1" dirty="0"/>
              <a:t>are a critical set of cognitive skills </a:t>
            </a:r>
            <a:br>
              <a:rPr lang="en-US" sz="2700" b="1" dirty="0"/>
            </a:br>
            <a:r>
              <a:rPr lang="en-US" sz="2700" b="1" dirty="0" smtClean="0"/>
              <a:t>2) EFs are </a:t>
            </a:r>
            <a:r>
              <a:rPr lang="en-US" sz="2700" b="1" dirty="0"/>
              <a:t>strong predictors of academic </a:t>
            </a:r>
            <a:r>
              <a:rPr lang="en-US" sz="2700" b="1" dirty="0" smtClean="0"/>
              <a:t>success</a:t>
            </a:r>
            <a:br>
              <a:rPr lang="en-US" sz="2700" b="1" dirty="0" smtClean="0"/>
            </a:br>
            <a:r>
              <a:rPr lang="en-US" sz="2700" b="1" dirty="0" smtClean="0"/>
              <a:t>3) EFs are unrelated to intellectual ability (intelligence</a:t>
            </a:r>
            <a:r>
              <a:rPr lang="en-US" sz="2700" dirty="0" smtClean="0"/>
              <a:t>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045898"/>
            <a:ext cx="89916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Organization</a:t>
            </a:r>
          </a:p>
          <a:p>
            <a:r>
              <a:rPr lang="en-US" b="1" dirty="0" smtClean="0"/>
              <a:t>Planning </a:t>
            </a:r>
            <a:r>
              <a:rPr lang="en-US" b="1" dirty="0"/>
              <a:t>/</a:t>
            </a:r>
            <a:r>
              <a:rPr lang="en-US" b="1" dirty="0" smtClean="0"/>
              <a:t>Prioritizing</a:t>
            </a:r>
          </a:p>
          <a:p>
            <a:r>
              <a:rPr lang="en-US" b="1" dirty="0" smtClean="0"/>
              <a:t>Time Management</a:t>
            </a:r>
          </a:p>
          <a:p>
            <a:r>
              <a:rPr lang="en-US" dirty="0" smtClean="0"/>
              <a:t>Working Memory</a:t>
            </a:r>
          </a:p>
          <a:p>
            <a:r>
              <a:rPr lang="en-US" dirty="0" smtClean="0"/>
              <a:t>Task initiation</a:t>
            </a:r>
          </a:p>
          <a:p>
            <a:r>
              <a:rPr lang="en-US" dirty="0" smtClean="0"/>
              <a:t>Response Inhibition</a:t>
            </a:r>
          </a:p>
          <a:p>
            <a:r>
              <a:rPr lang="en-US" dirty="0" smtClean="0"/>
              <a:t>Emotional regulation</a:t>
            </a:r>
          </a:p>
          <a:p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800600" y="2667000"/>
            <a:ext cx="38100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Goal-Directed Persistence</a:t>
            </a:r>
          </a:p>
          <a:p>
            <a:r>
              <a:rPr lang="en-US" dirty="0" smtClean="0"/>
              <a:t>Sustained and directed attention</a:t>
            </a:r>
          </a:p>
          <a:p>
            <a:r>
              <a:rPr lang="en-US" dirty="0" smtClean="0"/>
              <a:t>Regulation of Processing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21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Executive Function Delays </a:t>
            </a:r>
            <a:br>
              <a:rPr lang="en-US" b="1" dirty="0" smtClean="0"/>
            </a:br>
            <a:r>
              <a:rPr lang="en-US" b="1" dirty="0" smtClean="0"/>
              <a:t>Why is this child disorganized?</a:t>
            </a:r>
            <a:endParaRPr lang="en-US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What is the cause?</a:t>
            </a:r>
          </a:p>
          <a:p>
            <a:r>
              <a:rPr lang="en-US" sz="2000" dirty="0" smtClean="0"/>
              <a:t>The fault doesn’t lie with parents, teachers or  a child’s willfulness. </a:t>
            </a:r>
          </a:p>
          <a:p>
            <a:r>
              <a:rPr lang="en-US" sz="2000" dirty="0" smtClean="0"/>
              <a:t>EF delays (including disorganization) are not the result of a lazy child or an uncaring teacher </a:t>
            </a:r>
          </a:p>
          <a:p>
            <a:r>
              <a:rPr lang="en-US" sz="2000" b="1" dirty="0" smtClean="0"/>
              <a:t>Delayed development in the brain’s frontal lobe is to blame</a:t>
            </a:r>
          </a:p>
          <a:p>
            <a:r>
              <a:rPr lang="en-US" sz="2000" dirty="0" smtClean="0"/>
              <a:t>Executive functions do not always develop at the rate needed to keep pace with the academic/organizational demands placed on students</a:t>
            </a:r>
          </a:p>
          <a:p>
            <a:r>
              <a:rPr lang="en-US" sz="2000" dirty="0" smtClean="0"/>
              <a:t>Leading to  difficulty mastering academic skills</a:t>
            </a:r>
          </a:p>
          <a:p>
            <a:r>
              <a:rPr lang="en-US" sz="2000" b="1" dirty="0" smtClean="0"/>
              <a:t>Human brains are not hard-wired for academic skills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n simpler times, slower brain development of EFs was okay</a:t>
            </a:r>
          </a:p>
          <a:p>
            <a:r>
              <a:rPr lang="en-US" sz="2000" dirty="0" smtClean="0"/>
              <a:t>Now, many more executive demands are imposed on our students, much sooner </a:t>
            </a:r>
            <a:r>
              <a:rPr lang="en-US" sz="2000" b="1" dirty="0" smtClean="0"/>
              <a:t>and</a:t>
            </a:r>
            <a:r>
              <a:rPr lang="en-US" sz="2000" dirty="0" smtClean="0"/>
              <a:t> in a far more distracting world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ome students learn organization by observation and osmosis, but…</a:t>
            </a:r>
          </a:p>
          <a:p>
            <a:r>
              <a:rPr lang="en-US" sz="2000" b="1" dirty="0" smtClean="0"/>
              <a:t>The disorganized student needs skills </a:t>
            </a:r>
            <a:r>
              <a:rPr lang="en-US" sz="2000" b="1" i="1" dirty="0" smtClean="0"/>
              <a:t>explicitly</a:t>
            </a:r>
            <a:r>
              <a:rPr lang="en-US" sz="2000" b="1" dirty="0" smtClean="0"/>
              <a:t> taught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91370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Lagging Executive Skills Impact on School Success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9067800" cy="5867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000" b="1" dirty="0" smtClean="0"/>
              <a:t>Weak organizational skills may present as clutter, disorganization, and lost papers, but may also coincide with students  displaying  difficulty with:</a:t>
            </a:r>
          </a:p>
          <a:p>
            <a:pPr marL="0" indent="0">
              <a:buNone/>
            </a:pPr>
            <a:endParaRPr lang="en-US" sz="4000" b="1" dirty="0" smtClean="0"/>
          </a:p>
          <a:p>
            <a:endParaRPr lang="en-US" sz="4000" dirty="0" smtClean="0"/>
          </a:p>
          <a:p>
            <a:r>
              <a:rPr lang="en-US" sz="4500" dirty="0" smtClean="0"/>
              <a:t>Processing information and following directions--</a:t>
            </a:r>
            <a:r>
              <a:rPr lang="en-US" sz="4500" b="1" dirty="0" smtClean="0"/>
              <a:t>processing speed</a:t>
            </a:r>
          </a:p>
          <a:p>
            <a:r>
              <a:rPr lang="en-US" sz="4500" dirty="0"/>
              <a:t>T</a:t>
            </a:r>
            <a:r>
              <a:rPr lang="en-US" sz="4500" dirty="0" smtClean="0"/>
              <a:t>ransitioning smoothly at school/home– </a:t>
            </a:r>
            <a:r>
              <a:rPr lang="en-US" sz="4500" b="1" dirty="0" smtClean="0"/>
              <a:t>cognitive flexibility</a:t>
            </a:r>
          </a:p>
          <a:p>
            <a:r>
              <a:rPr lang="en-US" sz="4500" dirty="0" smtClean="0"/>
              <a:t>Behaving appropriately in social situations and the classroom--</a:t>
            </a:r>
            <a:r>
              <a:rPr lang="en-US" sz="4500" b="1" dirty="0" smtClean="0"/>
              <a:t>emotional regulation</a:t>
            </a:r>
          </a:p>
          <a:p>
            <a:r>
              <a:rPr lang="en-US" sz="4500" dirty="0"/>
              <a:t>P</a:t>
            </a:r>
            <a:r>
              <a:rPr lang="en-US" sz="4500" dirty="0" smtClean="0"/>
              <a:t>lanning and prioritizing for long-term projects--</a:t>
            </a:r>
            <a:r>
              <a:rPr lang="en-US" sz="4500" b="1" dirty="0" smtClean="0"/>
              <a:t>organization, time management, planning</a:t>
            </a:r>
          </a:p>
          <a:p>
            <a:r>
              <a:rPr lang="en-US" sz="4500" dirty="0" smtClean="0"/>
              <a:t>Organizing  their thoughts in words and writing--</a:t>
            </a:r>
            <a:r>
              <a:rPr lang="en-US" sz="4500" b="1" dirty="0" smtClean="0"/>
              <a:t>processing speed, delayed writing skills</a:t>
            </a:r>
          </a:p>
          <a:p>
            <a:r>
              <a:rPr lang="en-US" sz="4500" dirty="0"/>
              <a:t>P</a:t>
            </a:r>
            <a:r>
              <a:rPr lang="en-US" sz="4500" dirty="0" smtClean="0"/>
              <a:t>erceiving potential consequences and inhibiting behavior accordingly--</a:t>
            </a:r>
            <a:r>
              <a:rPr lang="en-US" sz="4500" b="1" dirty="0" smtClean="0"/>
              <a:t>response inhibitio</a:t>
            </a:r>
            <a:r>
              <a:rPr lang="en-US" sz="4500" dirty="0" smtClean="0"/>
              <a:t>n</a:t>
            </a:r>
          </a:p>
          <a:p>
            <a:r>
              <a:rPr lang="en-US" sz="4500" dirty="0"/>
              <a:t>S</a:t>
            </a:r>
            <a:r>
              <a:rPr lang="en-US" sz="4500" dirty="0" smtClean="0"/>
              <a:t>equencing, categorizing, prioritizing information–</a:t>
            </a:r>
            <a:r>
              <a:rPr lang="en-US" sz="4500" b="1" dirty="0" smtClean="0"/>
              <a:t>organization, reading comprehension</a:t>
            </a:r>
          </a:p>
          <a:p>
            <a:r>
              <a:rPr lang="en-US" sz="4500" dirty="0"/>
              <a:t>C</a:t>
            </a:r>
            <a:r>
              <a:rPr lang="en-US" sz="4500" dirty="0" smtClean="0"/>
              <a:t>oncept </a:t>
            </a:r>
            <a:r>
              <a:rPr lang="en-US" sz="4500" dirty="0"/>
              <a:t>of cause and </a:t>
            </a:r>
            <a:r>
              <a:rPr lang="en-US" sz="4500" dirty="0" smtClean="0"/>
              <a:t>effect</a:t>
            </a:r>
            <a:r>
              <a:rPr lang="en-US" sz="4500" b="1" dirty="0" smtClean="0"/>
              <a:t>– metacognition (seeing the big picture)</a:t>
            </a:r>
            <a:endParaRPr lang="en-US" sz="4500" b="1" dirty="0"/>
          </a:p>
          <a:p>
            <a:r>
              <a:rPr lang="en-US" sz="4500" dirty="0" smtClean="0"/>
              <a:t>Getting started/Staying focused on a task-- </a:t>
            </a:r>
            <a:r>
              <a:rPr lang="en-US" sz="4500" b="1" dirty="0" smtClean="0"/>
              <a:t>attention regulation, goal directed persistence</a:t>
            </a:r>
          </a:p>
          <a:p>
            <a:r>
              <a:rPr lang="en-US" sz="4500" dirty="0" smtClean="0"/>
              <a:t>Manipulating information to answer questions posed in an unfamiliar manner</a:t>
            </a:r>
          </a:p>
          <a:p>
            <a:r>
              <a:rPr lang="en-US" sz="4500" dirty="0" smtClean="0"/>
              <a:t>Holding onto new information while they are using it </a:t>
            </a:r>
            <a:r>
              <a:rPr lang="en-US" sz="4500" b="1" dirty="0" smtClean="0"/>
              <a:t>-working memory</a:t>
            </a:r>
          </a:p>
          <a:p>
            <a:r>
              <a:rPr lang="en-US" sz="4500" dirty="0" smtClean="0"/>
              <a:t>Using </a:t>
            </a:r>
            <a:r>
              <a:rPr lang="en-US" sz="4500" dirty="0"/>
              <a:t>self-talk for planning and effective problem </a:t>
            </a:r>
            <a:r>
              <a:rPr lang="en-US" sz="4500" dirty="0" smtClean="0"/>
              <a:t>solving--</a:t>
            </a:r>
            <a:r>
              <a:rPr lang="en-US" sz="4500" b="1" dirty="0" smtClean="0"/>
              <a:t>metacognition</a:t>
            </a:r>
            <a:endParaRPr lang="en-US" sz="4500" b="1" dirty="0"/>
          </a:p>
          <a:p>
            <a:r>
              <a:rPr lang="en-US" sz="4500" dirty="0" smtClean="0"/>
              <a:t>Making step-by -step plans for breaking large multi-step assignments down-</a:t>
            </a:r>
            <a:r>
              <a:rPr lang="en-US" sz="4500" b="1" dirty="0" smtClean="0"/>
              <a:t>planning</a:t>
            </a:r>
          </a:p>
          <a:p>
            <a:r>
              <a:rPr lang="en-US" sz="4500" dirty="0" smtClean="0"/>
              <a:t>Managing and figuring out the amount of time needed to complete each step of the plan</a:t>
            </a:r>
          </a:p>
          <a:p>
            <a:r>
              <a:rPr lang="en-US" sz="4500" dirty="0" smtClean="0"/>
              <a:t>Poor concept of time-it looks like procrastination—but it may be an inability to feel the passage of time—</a:t>
            </a:r>
            <a:r>
              <a:rPr lang="en-US" sz="4500" b="1" dirty="0" smtClean="0"/>
              <a:t>time management</a:t>
            </a:r>
            <a:endParaRPr lang="en-US" sz="4500" dirty="0" smtClean="0"/>
          </a:p>
          <a:p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xmlns="" val="135195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6418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ADHD, Executive Functions and Organization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6770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ADHD always co-exists with executive </a:t>
            </a:r>
            <a:r>
              <a:rPr lang="en-US" b="1" dirty="0" smtClean="0"/>
              <a:t>functioning </a:t>
            </a:r>
            <a:r>
              <a:rPr lang="en-US" b="1" dirty="0"/>
              <a:t>weaknesses  which makes school and learning </a:t>
            </a:r>
            <a:r>
              <a:rPr lang="en-US" b="1" dirty="0" smtClean="0"/>
              <a:t>much more challenging</a:t>
            </a:r>
          </a:p>
          <a:p>
            <a:endParaRPr lang="en-US" b="1" dirty="0"/>
          </a:p>
          <a:p>
            <a:r>
              <a:rPr lang="en-US" dirty="0"/>
              <a:t>Why? Because the region of the brain that controls </a:t>
            </a:r>
            <a:r>
              <a:rPr lang="en-US" dirty="0" smtClean="0"/>
              <a:t>Executive Functioning </a:t>
            </a:r>
            <a:r>
              <a:rPr lang="en-US" dirty="0"/>
              <a:t>is slower to develop in </a:t>
            </a:r>
            <a:r>
              <a:rPr lang="en-US" dirty="0" smtClean="0"/>
              <a:t>the brains of individuals </a:t>
            </a:r>
            <a:r>
              <a:rPr lang="en-US" dirty="0"/>
              <a:t>with </a:t>
            </a:r>
            <a:r>
              <a:rPr lang="en-US" dirty="0" smtClean="0"/>
              <a:t>ADHD.  </a:t>
            </a:r>
            <a:r>
              <a:rPr lang="en-US" b="1" dirty="0" smtClean="0"/>
              <a:t>The individual delays can vary, but may be up to 30% </a:t>
            </a:r>
            <a:endParaRPr lang="en-US" b="1" dirty="0"/>
          </a:p>
          <a:p>
            <a:r>
              <a:rPr lang="en-US" dirty="0"/>
              <a:t>Executive Function challenges can exist without </a:t>
            </a:r>
            <a:r>
              <a:rPr lang="en-US" dirty="0" smtClean="0"/>
              <a:t>ADHD, however, all </a:t>
            </a:r>
            <a:r>
              <a:rPr lang="en-US" dirty="0"/>
              <a:t>students diagnosed with ADHD will display executive functioning challenges- remember that all children develop at different rates</a:t>
            </a:r>
          </a:p>
          <a:p>
            <a:r>
              <a:rPr lang="en-US" dirty="0"/>
              <a:t>When the diagnosis is ADHD, look </a:t>
            </a:r>
            <a:r>
              <a:rPr lang="en-US" dirty="0" smtClean="0"/>
              <a:t>for specific Executive Function </a:t>
            </a:r>
            <a:r>
              <a:rPr lang="en-US" dirty="0"/>
              <a:t>weaknesses and strengths (to support </a:t>
            </a:r>
            <a:r>
              <a:rPr lang="en-US" dirty="0" smtClean="0"/>
              <a:t>EF </a:t>
            </a:r>
            <a:r>
              <a:rPr lang="en-US" dirty="0"/>
              <a:t>weaknesses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Medications for ADHD help focus attention and reduce distractibility. They do NOT meaningfully impact EF performance</a:t>
            </a:r>
          </a:p>
          <a:p>
            <a:r>
              <a:rPr lang="en-US" dirty="0"/>
              <a:t>Skills must be directly taught to </a:t>
            </a:r>
            <a:r>
              <a:rPr lang="en-US" dirty="0" smtClean="0"/>
              <a:t> students with ADHD or Executive Functioning disorders to reduce </a:t>
            </a:r>
            <a:r>
              <a:rPr lang="en-US" dirty="0"/>
              <a:t>forgetfulness, disorganization and </a:t>
            </a:r>
            <a:r>
              <a:rPr lang="en-US" dirty="0" smtClean="0"/>
              <a:t>an innately </a:t>
            </a:r>
            <a:r>
              <a:rPr lang="en-US" dirty="0"/>
              <a:t>impaired sense of time</a:t>
            </a:r>
          </a:p>
        </p:txBody>
      </p:sp>
    </p:spTree>
    <p:extLst>
      <p:ext uri="{BB962C8B-B14F-4D97-AF65-F5344CB8AC3E}">
        <p14:creationId xmlns:p14="http://schemas.microsoft.com/office/powerpoint/2010/main" xmlns="" val="180528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4952</TotalTime>
  <Words>5149</Words>
  <Application>Microsoft Office PowerPoint</Application>
  <PresentationFormat>On-screen Show (4:3)</PresentationFormat>
  <Paragraphs>413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Helping Students Develop Organizational Skills for Success</vt:lpstr>
      <vt:lpstr>Organization: A Critical Skill for  School Success  </vt:lpstr>
      <vt:lpstr>The  Organized Student:</vt:lpstr>
      <vt:lpstr>The Disorganized Student</vt:lpstr>
      <vt:lpstr>Disorganization: A Red Flag</vt:lpstr>
      <vt:lpstr>What Are  Executive Function Skills? 1) EFs are a critical set of cognitive skills  2) EFs are strong predictors of academic success 3) EFs are unrelated to intellectual ability (intelligence)  </vt:lpstr>
      <vt:lpstr>Executive Function Delays  Why is this child disorganized?</vt:lpstr>
      <vt:lpstr>Lagging Executive Skills Impact on School Success</vt:lpstr>
      <vt:lpstr>ADHD, Executive Functions and Organization</vt:lpstr>
      <vt:lpstr>Elementary School Students  </vt:lpstr>
      <vt:lpstr>Establishing Morning and Nighttime Routines</vt:lpstr>
      <vt:lpstr>What happens next?</vt:lpstr>
      <vt:lpstr>Middle School, High School and Beyond</vt:lpstr>
      <vt:lpstr>Middle School and High School Signs and Symptoms of Disorganization</vt:lpstr>
      <vt:lpstr> Emotional Impact of Disorganization</vt:lpstr>
      <vt:lpstr>Not Really “Soft Skills”    Essential Skills</vt:lpstr>
      <vt:lpstr>Response-ABLE</vt:lpstr>
      <vt:lpstr>They Are NOT Lazy, They Are Disorganized</vt:lpstr>
      <vt:lpstr>It’s Not So Simple--Getting the Work Completed/ Returned</vt:lpstr>
      <vt:lpstr>Why is this so difficult? </vt:lpstr>
      <vt:lpstr>How to Introduce the Topic of Organization Without a Fight</vt:lpstr>
      <vt:lpstr>Benefits of Being Organized</vt:lpstr>
      <vt:lpstr>What Can Parents  Do To Help </vt:lpstr>
      <vt:lpstr>Slide 24</vt:lpstr>
      <vt:lpstr>Actively Listen to Your Child and  Stay Positive</vt:lpstr>
      <vt:lpstr>Teaching  Developing Skills</vt:lpstr>
      <vt:lpstr>Daily/Weekly Planners are NOT Optional</vt:lpstr>
      <vt:lpstr> Planning Skills</vt:lpstr>
      <vt:lpstr>Calendars</vt:lpstr>
      <vt:lpstr>Tips for Increasing  Working Memory and Recall </vt:lpstr>
      <vt:lpstr> The Right Stuff</vt:lpstr>
      <vt:lpstr>At-Home Paper Filing System</vt:lpstr>
      <vt:lpstr>Organizing E-Notes &amp; Computer Files</vt:lpstr>
      <vt:lpstr>Backpacks and Lockers</vt:lpstr>
      <vt:lpstr> Key Takeaways</vt:lpstr>
      <vt:lpstr>How to contact me…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Child Develop Organizational Skills for Success</dc:title>
  <dc:creator>Mom</dc:creator>
  <cp:lastModifiedBy>cgoot0817</cp:lastModifiedBy>
  <cp:revision>188</cp:revision>
  <cp:lastPrinted>2019-04-16T18:33:37Z</cp:lastPrinted>
  <dcterms:created xsi:type="dcterms:W3CDTF">2018-10-04T19:39:58Z</dcterms:created>
  <dcterms:modified xsi:type="dcterms:W3CDTF">2019-04-30T12:15:48Z</dcterms:modified>
</cp:coreProperties>
</file>