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5"/>
  </p:handoutMasterIdLst>
  <p:sldIdLst>
    <p:sldId id="256" r:id="rId2"/>
    <p:sldId id="257" r:id="rId3"/>
    <p:sldId id="269" r:id="rId4"/>
    <p:sldId id="258" r:id="rId5"/>
    <p:sldId id="259" r:id="rId6"/>
    <p:sldId id="267" r:id="rId7"/>
    <p:sldId id="260" r:id="rId8"/>
    <p:sldId id="270" r:id="rId9"/>
    <p:sldId id="262" r:id="rId10"/>
    <p:sldId id="268" r:id="rId11"/>
    <p:sldId id="263" r:id="rId12"/>
    <p:sldId id="261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6" autoAdjust="0"/>
    <p:restoredTop sz="94660"/>
  </p:normalViewPr>
  <p:slideViewPr>
    <p:cSldViewPr>
      <p:cViewPr>
        <p:scale>
          <a:sx n="50" d="100"/>
          <a:sy n="50" d="100"/>
        </p:scale>
        <p:origin x="-219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C81917EF-61C3-4524-8547-2BA5826714EC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88C03341-6C20-4E40-9546-00533C088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A04A82-FE1E-4C42-8FA2-943E3A13281D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6913C5-62DF-4BE8-9A68-16B9A62692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819400"/>
            <a:ext cx="6477000" cy="3124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Education Programs </a:t>
            </a:r>
            <a:br>
              <a:rPr lang="en-US" dirty="0" smtClean="0"/>
            </a:br>
            <a:r>
              <a:rPr lang="en-US" dirty="0" smtClean="0"/>
              <a:t>in Great Neck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High School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 smtClean="0"/>
              <a:t>South High</a:t>
            </a:r>
            <a:r>
              <a:rPr lang="en-US" sz="2800" dirty="0" smtClean="0"/>
              <a:t> has the </a:t>
            </a:r>
            <a:r>
              <a:rPr lang="en-US" sz="2800" b="1" dirty="0" smtClean="0"/>
              <a:t>PEAK</a:t>
            </a:r>
            <a:r>
              <a:rPr lang="en-US" sz="2800" dirty="0" smtClean="0"/>
              <a:t> program for grades 9-10 which </a:t>
            </a:r>
            <a:r>
              <a:rPr lang="en-US" sz="2800" i="1" dirty="0" smtClean="0"/>
              <a:t>EXCEL</a:t>
            </a:r>
            <a:r>
              <a:rPr lang="en-US" sz="2800" dirty="0" smtClean="0"/>
              <a:t> students typically move into.</a:t>
            </a:r>
          </a:p>
          <a:p>
            <a:r>
              <a:rPr lang="en-US" sz="2800" u="sng" dirty="0" smtClean="0"/>
              <a:t>North High</a:t>
            </a:r>
            <a:r>
              <a:rPr lang="en-US" sz="2800" dirty="0" smtClean="0"/>
              <a:t> has the </a:t>
            </a:r>
            <a:r>
              <a:rPr lang="en-US" sz="2800" b="1" dirty="0" smtClean="0"/>
              <a:t>ACE</a:t>
            </a:r>
            <a:r>
              <a:rPr lang="en-US" sz="2800" dirty="0" smtClean="0"/>
              <a:t> program which focuses on life skills and career exploration.  NHS also has the </a:t>
            </a:r>
            <a:r>
              <a:rPr lang="en-US" sz="2800" b="1" dirty="0" smtClean="0"/>
              <a:t>TRANSITION</a:t>
            </a:r>
            <a:r>
              <a:rPr lang="en-US" sz="2800" dirty="0" smtClean="0"/>
              <a:t> program which is for students age 18-21 who have the opportunity for more work experience and independent living skill development. North High has an in house coffee shop where the students can get experience with work-related skills and outside work sites are also accessed.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Alternate High School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200" dirty="0" smtClean="0"/>
              <a:t>	General </a:t>
            </a:r>
            <a:r>
              <a:rPr lang="en-US" sz="3200" dirty="0"/>
              <a:t>and special education students can </a:t>
            </a:r>
            <a:r>
              <a:rPr lang="en-US" sz="3200" dirty="0" smtClean="0"/>
              <a:t>both also </a:t>
            </a:r>
            <a:r>
              <a:rPr lang="en-US" sz="3200" dirty="0"/>
              <a:t>attend </a:t>
            </a:r>
            <a:r>
              <a:rPr lang="en-US" sz="3200" dirty="0" smtClean="0"/>
              <a:t>SEAL, located at Clover Drive, or the </a:t>
            </a:r>
            <a:r>
              <a:rPr lang="en-US" sz="3200" dirty="0"/>
              <a:t>Village </a:t>
            </a:r>
            <a:r>
              <a:rPr lang="en-US" sz="3200" dirty="0" smtClean="0"/>
              <a:t>School.  For students with disabilities, Resource </a:t>
            </a:r>
            <a:r>
              <a:rPr lang="en-US" sz="3200" dirty="0"/>
              <a:t>R</a:t>
            </a:r>
            <a:r>
              <a:rPr lang="en-US" sz="3200" dirty="0" smtClean="0"/>
              <a:t>oom </a:t>
            </a:r>
            <a:r>
              <a:rPr lang="en-US" sz="3200" dirty="0"/>
              <a:t>and </a:t>
            </a:r>
            <a:r>
              <a:rPr lang="en-US" sz="3200" dirty="0" smtClean="0"/>
              <a:t>Counseling </a:t>
            </a:r>
            <a:r>
              <a:rPr lang="en-US" sz="3200" dirty="0"/>
              <a:t>are available in both locations </a:t>
            </a:r>
            <a:r>
              <a:rPr lang="en-US" sz="3200" dirty="0" smtClean="0"/>
              <a:t>and </a:t>
            </a:r>
            <a:r>
              <a:rPr lang="en-US" sz="3200" dirty="0"/>
              <a:t>each has a full time psychologist.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Alternate High School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u="sng" dirty="0" smtClean="0"/>
          </a:p>
          <a:p>
            <a:r>
              <a:rPr lang="en-US" sz="2800" u="sng" dirty="0" smtClean="0"/>
              <a:t>Village School</a:t>
            </a:r>
            <a:r>
              <a:rPr lang="en-US" sz="2800" dirty="0" smtClean="0"/>
              <a:t> – alternative high school where class sizes are typically fewer than 12 students with a total enrollment of about 50 students.  </a:t>
            </a:r>
          </a:p>
          <a:p>
            <a:endParaRPr lang="en-US" sz="2800" u="sng" dirty="0" smtClean="0"/>
          </a:p>
          <a:p>
            <a:r>
              <a:rPr lang="en-US" sz="2800" u="sng" dirty="0" smtClean="0"/>
              <a:t>SEAL</a:t>
            </a:r>
            <a:r>
              <a:rPr lang="en-US" sz="2800" dirty="0" smtClean="0"/>
              <a:t> – alternative program with classes that are usually fewer than 5 students.  Focus is on credit recovery for students who need more structure and support than the traditional high school settings can provide.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Pupil Personnel Services (PPS)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	GNPS Department that oversees special 	education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None/>
            </a:pPr>
            <a:r>
              <a:rPr lang="en-US" u="sng" dirty="0" smtClean="0"/>
              <a:t>Location</a:t>
            </a:r>
            <a:r>
              <a:rPr lang="en-US" dirty="0" smtClean="0"/>
              <a:t>: 105 Clover Drive</a:t>
            </a:r>
          </a:p>
          <a:p>
            <a:pPr>
              <a:buNone/>
            </a:pPr>
            <a:r>
              <a:rPr lang="en-US" u="sng" dirty="0" smtClean="0"/>
              <a:t>Phone</a:t>
            </a:r>
            <a:r>
              <a:rPr lang="en-US" dirty="0" smtClean="0"/>
              <a:t>: 441-4970</a:t>
            </a:r>
            <a:endParaRPr lang="en-US" u="sng" dirty="0" smtClean="0"/>
          </a:p>
          <a:p>
            <a:pPr>
              <a:buNone/>
            </a:pPr>
            <a:r>
              <a:rPr lang="en-US" u="sng" dirty="0" smtClean="0"/>
              <a:t>Administrators:</a:t>
            </a:r>
          </a:p>
          <a:p>
            <a:r>
              <a:rPr lang="en-US" dirty="0" smtClean="0"/>
              <a:t>Dr. Joseph Hickey - Assistant Superintendent</a:t>
            </a:r>
          </a:p>
          <a:p>
            <a:r>
              <a:rPr lang="en-US" dirty="0" smtClean="0"/>
              <a:t>Dr. Alison Brennan - Director</a:t>
            </a:r>
          </a:p>
          <a:p>
            <a:r>
              <a:rPr lang="en-US" dirty="0" smtClean="0"/>
              <a:t>Ms. Ellice Geller – Supervisor for Elementary</a:t>
            </a:r>
          </a:p>
          <a:p>
            <a:r>
              <a:rPr lang="en-US" dirty="0" smtClean="0"/>
              <a:t>Dr. Ken </a:t>
            </a:r>
            <a:r>
              <a:rPr lang="en-US" dirty="0" err="1" smtClean="0"/>
              <a:t>Davidow</a:t>
            </a:r>
            <a:r>
              <a:rPr lang="en-US" dirty="0" smtClean="0"/>
              <a:t> – Supervisor for Secondary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Elementary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u="sng" dirty="0" smtClean="0"/>
              <a:t>Integrated Co-Teaching </a:t>
            </a:r>
            <a:r>
              <a:rPr lang="en-US" sz="3600" dirty="0" smtClean="0"/>
              <a:t>– </a:t>
            </a:r>
          </a:p>
          <a:p>
            <a:r>
              <a:rPr lang="en-US" sz="3600" dirty="0" smtClean="0"/>
              <a:t>Special education teacher pushes into  a typical class</a:t>
            </a:r>
          </a:p>
          <a:p>
            <a:r>
              <a:rPr lang="en-US" sz="3600" dirty="0" smtClean="0"/>
              <a:t>Each class receives an additional 80 minutes of Teaching Assistant (TA) support  </a:t>
            </a:r>
            <a:endParaRPr lang="en-US" sz="3600" dirty="0"/>
          </a:p>
          <a:p>
            <a:pPr lvl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Kindergarten:</a:t>
            </a:r>
            <a:r>
              <a:rPr lang="en-US" sz="3600" dirty="0" smtClean="0"/>
              <a:t> </a:t>
            </a:r>
            <a:r>
              <a:rPr lang="en-US" sz="3600" i="1" dirty="0" smtClean="0"/>
              <a:t>2 hours</a:t>
            </a:r>
            <a:endParaRPr lang="en-US" sz="3600" dirty="0"/>
          </a:p>
          <a:p>
            <a:pPr lvl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Gr</a:t>
            </a:r>
            <a:r>
              <a:rPr lang="en-US" sz="3600" b="1" dirty="0"/>
              <a:t>. </a:t>
            </a:r>
            <a:r>
              <a:rPr lang="en-US" sz="3600" b="1" dirty="0" smtClean="0"/>
              <a:t>1-5:   </a:t>
            </a:r>
            <a:r>
              <a:rPr lang="en-US" sz="3600" i="1" dirty="0" smtClean="0"/>
              <a:t>2 </a:t>
            </a:r>
            <a:r>
              <a:rPr lang="en-US" sz="3600" i="1" dirty="0"/>
              <a:t>hours 40 </a:t>
            </a:r>
            <a:r>
              <a:rPr lang="en-US" sz="3600" i="1" dirty="0" smtClean="0"/>
              <a:t>minutes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Elementary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Consultant Teacher Direct</a:t>
            </a:r>
            <a:r>
              <a:rPr lang="en-US" sz="3600" dirty="0" smtClean="0"/>
              <a:t> – Special education teacher pushes into a typical class for 40 or 80 minutes</a:t>
            </a:r>
          </a:p>
          <a:p>
            <a:r>
              <a:rPr lang="en-US" sz="3600" u="sng" dirty="0" smtClean="0"/>
              <a:t>Resource Room</a:t>
            </a:r>
            <a:r>
              <a:rPr lang="en-US" sz="3600" dirty="0" smtClean="0"/>
              <a:t>- pull out daily</a:t>
            </a:r>
          </a:p>
          <a:p>
            <a:r>
              <a:rPr lang="en-US" sz="3600" u="sng" dirty="0" smtClean="0"/>
              <a:t>Related Services </a:t>
            </a:r>
            <a:r>
              <a:rPr lang="en-US" sz="3600" dirty="0" smtClean="0"/>
              <a:t> - such as speech, counseling, occupational therapy, physical therapy, vision and hearing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Classes (12:1:1)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 smtClean="0"/>
              <a:t>12 students: 1 teacher: 1 teaching </a:t>
            </a:r>
            <a:r>
              <a:rPr lang="en-US" sz="2800" dirty="0"/>
              <a:t>a</a:t>
            </a:r>
            <a:r>
              <a:rPr lang="en-US" sz="2800" dirty="0" smtClean="0"/>
              <a:t>ssistant</a:t>
            </a:r>
            <a:r>
              <a:rPr lang="en-US" sz="2800" u="sng" dirty="0" smtClean="0"/>
              <a:t> </a:t>
            </a:r>
          </a:p>
          <a:p>
            <a:pPr algn="ctr">
              <a:buNone/>
            </a:pPr>
            <a:r>
              <a:rPr lang="en-US" sz="2800" dirty="0" smtClean="0"/>
              <a:t>Students in these classes are working on common core curriculum and eventually will be working towards a Regents diploma in High School.</a:t>
            </a:r>
          </a:p>
          <a:p>
            <a:pPr lvl="3"/>
            <a:r>
              <a:rPr lang="en-US" sz="2800" u="sng" dirty="0" smtClean="0"/>
              <a:t>Parkville</a:t>
            </a:r>
            <a:r>
              <a:rPr lang="en-US" sz="2800" dirty="0"/>
              <a:t>		</a:t>
            </a:r>
            <a:r>
              <a:rPr lang="en-US" sz="2800" dirty="0" smtClean="0"/>
              <a:t>Gr</a:t>
            </a:r>
            <a:r>
              <a:rPr lang="en-US" sz="2800" dirty="0"/>
              <a:t>. K	</a:t>
            </a:r>
            <a:endParaRPr lang="en-US" sz="2800" dirty="0" smtClean="0"/>
          </a:p>
          <a:p>
            <a:pPr lvl="3"/>
            <a:r>
              <a:rPr lang="en-US" sz="2800" u="sng" dirty="0" smtClean="0"/>
              <a:t>JFK	</a:t>
            </a:r>
            <a:r>
              <a:rPr lang="en-US" sz="2800" dirty="0" smtClean="0"/>
              <a:t>		Gr. 1</a:t>
            </a:r>
            <a:r>
              <a:rPr lang="en-US" sz="2800" dirty="0"/>
              <a:t>	</a:t>
            </a:r>
          </a:p>
          <a:p>
            <a:pPr lvl="3"/>
            <a:r>
              <a:rPr lang="en-US" sz="2800" u="sng" dirty="0" smtClean="0"/>
              <a:t>Lakeville</a:t>
            </a:r>
            <a:r>
              <a:rPr lang="en-US" sz="2800" dirty="0" smtClean="0"/>
              <a:t>		Gr. 2</a:t>
            </a:r>
            <a:endParaRPr lang="en-US" sz="2800" u="sng" dirty="0" smtClean="0"/>
          </a:p>
          <a:p>
            <a:pPr lvl="3"/>
            <a:r>
              <a:rPr lang="en-US" sz="2800" u="sng" dirty="0" smtClean="0"/>
              <a:t>Baker</a:t>
            </a:r>
            <a:r>
              <a:rPr lang="en-US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Gr</a:t>
            </a:r>
            <a:r>
              <a:rPr lang="en-US" sz="2800" dirty="0"/>
              <a:t>. </a:t>
            </a:r>
            <a:r>
              <a:rPr lang="en-US" sz="2800" dirty="0" smtClean="0"/>
              <a:t>3</a:t>
            </a:r>
            <a:r>
              <a:rPr lang="en-US" sz="2800" dirty="0"/>
              <a:t>	</a:t>
            </a:r>
            <a:endParaRPr lang="en-US" sz="2800" dirty="0" smtClean="0"/>
          </a:p>
          <a:p>
            <a:pPr lvl="3"/>
            <a:r>
              <a:rPr lang="en-US" sz="2800" u="sng" dirty="0" smtClean="0"/>
              <a:t>Saddle Rock</a:t>
            </a:r>
            <a:r>
              <a:rPr lang="en-US" sz="2800" dirty="0" smtClean="0"/>
              <a:t>	Gr. 4, Gr. 3-4</a:t>
            </a:r>
          </a:p>
          <a:p>
            <a:pPr lvl="3"/>
            <a:r>
              <a:rPr lang="en-US" sz="2800" u="sng" dirty="0" smtClean="0"/>
              <a:t>JFK</a:t>
            </a:r>
            <a:r>
              <a:rPr lang="en-US" sz="2800" dirty="0" smtClean="0"/>
              <a:t>   		Gr. 5</a:t>
            </a:r>
          </a:p>
          <a:p>
            <a:pPr lvl="3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ntensive Needs </a:t>
            </a:r>
            <a:r>
              <a:rPr lang="en-US" dirty="0"/>
              <a:t>C</a:t>
            </a:r>
            <a:r>
              <a:rPr lang="en-US" dirty="0" smtClean="0"/>
              <a:t>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65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also have smaller </a:t>
            </a:r>
            <a:r>
              <a:rPr lang="en-US" b="1" dirty="0" smtClean="0"/>
              <a:t>Intensive Needs </a:t>
            </a:r>
            <a:r>
              <a:rPr lang="en-US" b="1" dirty="0"/>
              <a:t>classes</a:t>
            </a:r>
            <a:r>
              <a:rPr lang="en-US" dirty="0"/>
              <a:t> for students </a:t>
            </a:r>
            <a:r>
              <a:rPr lang="en-US" dirty="0" smtClean="0"/>
              <a:t>who need smaller ratios.  They are located at Saddle Rock and JFK Elementary Schools.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u="sng" dirty="0" smtClean="0"/>
              <a:t>6:1:2</a:t>
            </a:r>
            <a:r>
              <a:rPr lang="en-US" sz="3600" dirty="0" smtClean="0"/>
              <a:t>	   	</a:t>
            </a:r>
            <a:r>
              <a:rPr lang="en-US" sz="3600" u="sng" dirty="0" smtClean="0"/>
              <a:t>6:1:3</a:t>
            </a:r>
            <a:r>
              <a:rPr lang="en-US" sz="3600" dirty="0" smtClean="0"/>
              <a:t>	   	</a:t>
            </a:r>
            <a:r>
              <a:rPr lang="en-US" sz="3600" u="sng" dirty="0" smtClean="0"/>
              <a:t>8:1:2</a:t>
            </a:r>
          </a:p>
          <a:p>
            <a:pPr>
              <a:buNone/>
            </a:pPr>
            <a:r>
              <a:rPr lang="en-US" sz="3600" dirty="0" smtClean="0"/>
              <a:t>			K-2		2-4	   	K-2</a:t>
            </a:r>
          </a:p>
          <a:p>
            <a:pPr>
              <a:buNone/>
            </a:pPr>
            <a:r>
              <a:rPr lang="en-US" sz="3600" dirty="0" smtClean="0"/>
              <a:t>			3-5				3-5</a:t>
            </a:r>
          </a:p>
          <a:p>
            <a:pPr>
              <a:buNone/>
            </a:pPr>
            <a:r>
              <a:rPr lang="en-US" sz="3600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BEHAVIORAL SUPPORT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/>
              <a:t>6:1:2 classes at JFK and SR</a:t>
            </a:r>
          </a:p>
          <a:p>
            <a:pPr>
              <a:buNone/>
            </a:pPr>
            <a:r>
              <a:rPr lang="en-US" sz="3200" dirty="0" smtClean="0"/>
              <a:t>	Designed for students with average to above average cognitive/academic skills but who also have significant behavioral challenges that require a high level of support.  Students have highly structured behavior plans and are mainstreamed into typical class settings with support.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Middle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sz="3600" dirty="0" smtClean="0"/>
              <a:t>	Both Middle Schools have Integrated Co-teaching (Team Taught) </a:t>
            </a:r>
            <a:r>
              <a:rPr lang="en-US" sz="3600" dirty="0"/>
              <a:t>classes, </a:t>
            </a:r>
            <a:r>
              <a:rPr lang="en-US" sz="3600" dirty="0" smtClean="0"/>
              <a:t>Resource </a:t>
            </a:r>
            <a:r>
              <a:rPr lang="en-US" sz="3600" dirty="0"/>
              <a:t>R</a:t>
            </a:r>
            <a:r>
              <a:rPr lang="en-US" sz="3600" dirty="0" smtClean="0"/>
              <a:t>oom, Consultant Teacher, Special Classes </a:t>
            </a:r>
            <a:r>
              <a:rPr lang="en-US" sz="3600" dirty="0"/>
              <a:t>(12:1:1) &amp; </a:t>
            </a:r>
            <a:r>
              <a:rPr lang="en-US" sz="3600" dirty="0" smtClean="0"/>
              <a:t>Related Services for students who are working towards a Regents Diploma.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Special Middle School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 smtClean="0"/>
              <a:t>North Middle</a:t>
            </a:r>
            <a:r>
              <a:rPr lang="en-US" sz="2800" dirty="0" smtClean="0"/>
              <a:t> also has </a:t>
            </a:r>
            <a:r>
              <a:rPr lang="en-US" sz="2800" b="1" dirty="0" smtClean="0"/>
              <a:t>Intensive Needs </a:t>
            </a:r>
            <a:r>
              <a:rPr lang="en-US" sz="2800" dirty="0" smtClean="0"/>
              <a:t>classes with ratios of 8:1:2 and 6:1:2.  </a:t>
            </a:r>
            <a:r>
              <a:rPr lang="en-US" sz="2800" smtClean="0"/>
              <a:t>Many of </a:t>
            </a:r>
            <a:r>
              <a:rPr lang="en-US" sz="2800" dirty="0" smtClean="0"/>
              <a:t>the students in these classes are Alternately Assessed.</a:t>
            </a:r>
          </a:p>
          <a:p>
            <a:endParaRPr lang="en-US" dirty="0" smtClean="0"/>
          </a:p>
          <a:p>
            <a:r>
              <a:rPr lang="en-US" sz="2800" u="sng" dirty="0" smtClean="0"/>
              <a:t>South Middle</a:t>
            </a:r>
            <a:r>
              <a:rPr lang="en-US" sz="2800" dirty="0" smtClean="0"/>
              <a:t> also has the </a:t>
            </a:r>
            <a:r>
              <a:rPr lang="en-US" sz="2800" b="1" dirty="0" smtClean="0"/>
              <a:t>EXCEL</a:t>
            </a:r>
            <a:r>
              <a:rPr lang="en-US" sz="2800" dirty="0" smtClean="0"/>
              <a:t> program for grades 7-8, which is a structured small class program for Regents bound students.  Students receive alternate day counseling and a daily reinforcement system to support students who need assistance with behavior or emotional regulation.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sz="3600" dirty="0" smtClean="0"/>
              <a:t>	North and South </a:t>
            </a:r>
            <a:r>
              <a:rPr lang="en-US" sz="3600" dirty="0"/>
              <a:t>High </a:t>
            </a:r>
            <a:r>
              <a:rPr lang="en-US" sz="3600" dirty="0" smtClean="0"/>
              <a:t>Schools both </a:t>
            </a:r>
            <a:r>
              <a:rPr lang="en-US" sz="3600" dirty="0"/>
              <a:t>have </a:t>
            </a:r>
            <a:r>
              <a:rPr lang="en-US" sz="3600" dirty="0" smtClean="0"/>
              <a:t> Integrated Co-Teaching (Team Taught) </a:t>
            </a:r>
            <a:r>
              <a:rPr lang="en-US" sz="3600" dirty="0"/>
              <a:t>C</a:t>
            </a:r>
            <a:r>
              <a:rPr lang="en-US" sz="3600" dirty="0" smtClean="0"/>
              <a:t>lasses</a:t>
            </a:r>
            <a:r>
              <a:rPr lang="en-US" sz="3600" dirty="0"/>
              <a:t>, </a:t>
            </a:r>
            <a:r>
              <a:rPr lang="en-US" sz="3600" dirty="0" smtClean="0"/>
              <a:t>Resource Room</a:t>
            </a:r>
            <a:r>
              <a:rPr lang="en-US" sz="3600" dirty="0"/>
              <a:t>, </a:t>
            </a:r>
            <a:r>
              <a:rPr lang="en-US" sz="3600" dirty="0" smtClean="0"/>
              <a:t>Consultant Teacher Direct, Special Classes (</a:t>
            </a:r>
            <a:r>
              <a:rPr lang="en-US" sz="3600" b="1" dirty="0" smtClean="0"/>
              <a:t>Foundations/Skills</a:t>
            </a:r>
            <a:r>
              <a:rPr lang="en-US" sz="3600" dirty="0" smtClean="0"/>
              <a:t>) &amp; Related Services.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358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   Special Education Programs  in Great Neck  </vt:lpstr>
      <vt:lpstr>Elementary Programs</vt:lpstr>
      <vt:lpstr>Elementary Programs</vt:lpstr>
      <vt:lpstr>Special Classes (12:1:1)</vt:lpstr>
      <vt:lpstr>Intensive Needs Classes</vt:lpstr>
      <vt:lpstr>BEHAVIORAL SUPPORT PROGRAMS</vt:lpstr>
      <vt:lpstr>Middle Schools</vt:lpstr>
      <vt:lpstr> Special Middle School Programs</vt:lpstr>
      <vt:lpstr>High Schools</vt:lpstr>
      <vt:lpstr>Special High School Programs</vt:lpstr>
      <vt:lpstr>Alternate High School Settings</vt:lpstr>
      <vt:lpstr>Alternate High School Settings</vt:lpstr>
      <vt:lpstr>Pupil Personnel Services (PPS)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Programs in Great Neck</dc:title>
  <dc:creator>temp</dc:creator>
  <cp:lastModifiedBy>abren1025</cp:lastModifiedBy>
  <cp:revision>71</cp:revision>
  <dcterms:created xsi:type="dcterms:W3CDTF">2012-08-25T21:32:53Z</dcterms:created>
  <dcterms:modified xsi:type="dcterms:W3CDTF">2018-11-08T16:23:26Z</dcterms:modified>
</cp:coreProperties>
</file>